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7" r:id="rId2"/>
    <p:sldId id="259" r:id="rId3"/>
    <p:sldId id="336" r:id="rId4"/>
    <p:sldId id="327" r:id="rId5"/>
    <p:sldId id="333" r:id="rId6"/>
    <p:sldId id="323" r:id="rId7"/>
    <p:sldId id="331" r:id="rId8"/>
    <p:sldId id="329" r:id="rId9"/>
    <p:sldId id="325" r:id="rId10"/>
    <p:sldId id="330" r:id="rId11"/>
    <p:sldId id="339" r:id="rId12"/>
    <p:sldId id="328" r:id="rId13"/>
    <p:sldId id="326" r:id="rId14"/>
    <p:sldId id="307" r:id="rId15"/>
    <p:sldId id="308" r:id="rId16"/>
    <p:sldId id="332" r:id="rId17"/>
    <p:sldId id="309" r:id="rId18"/>
    <p:sldId id="334" r:id="rId19"/>
    <p:sldId id="338" r:id="rId20"/>
    <p:sldId id="335" r:id="rId21"/>
    <p:sldId id="337" r:id="rId22"/>
    <p:sldId id="317" r:id="rId23"/>
    <p:sldId id="340" r:id="rId24"/>
    <p:sldId id="341" r:id="rId25"/>
  </p:sldIdLst>
  <p:sldSz cx="9144000" cy="6858000" type="screen4x3"/>
  <p:notesSz cx="6797675" cy="98567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9A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2" d="100"/>
          <a:sy n="82" d="100"/>
        </p:scale>
        <p:origin x="150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6275" cy="4936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864" y="3"/>
            <a:ext cx="2946275" cy="4936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DFBF9-5383-4A7C-928D-0B0700722977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39775"/>
            <a:ext cx="4927600" cy="3697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84" y="4682400"/>
            <a:ext cx="5436909" cy="44347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361405"/>
            <a:ext cx="2946275" cy="493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864" y="9361405"/>
            <a:ext cx="2946275" cy="493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2EF88-60CA-4A17-9FCD-97356E2FB1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413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8D3D12-231A-48D9-84C1-19DF20CC3EED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3D12-231A-48D9-84C1-19DF20CC3EED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3D12-231A-48D9-84C1-19DF20CC3EED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3D12-231A-48D9-84C1-19DF20CC3EED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3D12-231A-48D9-84C1-19DF20CC3EED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3D12-231A-48D9-84C1-19DF20CC3EED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3D12-231A-48D9-84C1-19DF20CC3EED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3D12-231A-48D9-84C1-19DF20CC3EED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3D12-231A-48D9-84C1-19DF20CC3EED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58D3D12-231A-48D9-84C1-19DF20CC3EED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dirty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8D3D12-231A-48D9-84C1-19DF20CC3EED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58D3D12-231A-48D9-84C1-19DF20CC3EED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43A12C6-9551-4795-85F4-2432184BF1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aetos.it.teithe.gr/~gouliana/8_hellasSignsPresentation2022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aetos.it.teithe.gr/~gouliana/9_1_realtobaccoITSupport%20Officer.docx" TargetMode="External"/><Relationship Id="rId2" Type="http://schemas.openxmlformats.org/officeDocument/2006/relationships/hyperlink" Target="http://aetos.it.teithe.gr/~gouliana/9_RealTobaccoSA2022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hr@realtobaccogr.com" TargetMode="External"/><Relationship Id="rId4" Type="http://schemas.openxmlformats.org/officeDocument/2006/relationships/hyperlink" Target="http://aetos.it.teithe.gr/~gouliana/9_2_realtobaccoITSupportahm.docx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zoom.us/j/2981363560?pwd=bXYrRUpkdWZsc2Z3NS83ZEkwMWFOQT09" TargetMode="External"/><Relationship Id="rId2" Type="http://schemas.openxmlformats.org/officeDocument/2006/relationships/hyperlink" Target="https://drive.google.com/file/d/1hHXABOJXl39hWUKuXDWbO1NvWqFdn2w7/view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info@tessera.gr" TargetMode="External"/><Relationship Id="rId4" Type="http://schemas.openxmlformats.org/officeDocument/2006/relationships/hyperlink" Target="https://www.tessera.gr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aetos.it.teithe.gr/~gouliana/11_2_aineas_profile.docx" TargetMode="External"/><Relationship Id="rId2" Type="http://schemas.openxmlformats.org/officeDocument/2006/relationships/hyperlink" Target="http://aetos.it.teithe.gr/~gouliana/11_1_aineas.ppt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ineas.gr/" TargetMode="External"/><Relationship Id="rId4" Type="http://schemas.openxmlformats.org/officeDocument/2006/relationships/hyperlink" Target="mailto:info@aineas.gr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tm@epi.com.gr" TargetMode="External"/><Relationship Id="rId2" Type="http://schemas.openxmlformats.org/officeDocument/2006/relationships/hyperlink" Target="http://aetos.it.teithe.gr/~gouliana/12_episystems_brief_en_V04.ppt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pi.com.gr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meet.google.com/xhz-egvn-eya" TargetMode="External"/><Relationship Id="rId2" Type="http://schemas.openxmlformats.org/officeDocument/2006/relationships/hyperlink" Target="http://aetos.it.teithe.gr/~gouliana/13_FoodTec_2022_final.pptx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areers@foodtecsolutions.com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gnomon.com.gr" TargetMode="External"/><Relationship Id="rId2" Type="http://schemas.openxmlformats.org/officeDocument/2006/relationships/hyperlink" Target="http://aetos.it.teithe.gr/~gouliana/14_gnomon-GR-presentation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cv@gnomon.com.gr" TargetMode="External"/><Relationship Id="rId4" Type="http://schemas.openxmlformats.org/officeDocument/2006/relationships/hyperlink" Target="https://www.gnomon.com.gr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s.microsoft.com/l/meetup-join/19%3ameeting_MzE4ODk0YmQtNTNmNS00NTM4LWFiNzctYzVlMjFlYTFjOTRj%40thread.v2/0?context=%7b%22Tid%22%3a%220b31bf12-ffca-4a83-909d-bbdf86669cb6%22%2c%22Oid%22%3a%22a91541fa-290a-43f8-b248-b53902aa99cb%22%7d" TargetMode="External"/><Relationship Id="rId2" Type="http://schemas.openxmlformats.org/officeDocument/2006/relationships/hyperlink" Target="https://gwfag-my.sharepoint.com/:p:/g/personal/georgia_maravelia_gwf-labs_gr/EUSPo2XpAmtMr1i873km6IEBZYApPosqrgWOEayEsGE0kg?e=XmzNa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nfo@gwf-labs.gr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zoom.us/j/99638447755?pwd=bWtSam9VMWRJbUt0aDYveUVqc0dVZz09" TargetMode="External"/><Relationship Id="rId2" Type="http://schemas.openxmlformats.org/officeDocument/2006/relationships/hyperlink" Target="https://itsaur.sharepoint.com/:p:/s/administration/Eb-4l3LMOKJHqagwJX9I7XIB5IYygB-5qVSzViQ9JO6pVw?rtime=VpkzRypE2k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obs@itsaur.com" TargetMode="External"/><Relationship Id="rId5" Type="http://schemas.openxmlformats.org/officeDocument/2006/relationships/hyperlink" Target="mailto:info@itsaur.com" TargetMode="External"/><Relationship Id="rId4" Type="http://schemas.openxmlformats.org/officeDocument/2006/relationships/hyperlink" Target="https://itsaur.com/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aetos.it.teithe.gr/~gouliana/17_Lioncode2022.ppt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us06web.zoom.us/j/87497302057?pwd=OWs2U1c0czNBZ2FHU3VtMHlYZXM4Zz09" TargetMode="External"/><Relationship Id="rId2" Type="http://schemas.openxmlformats.org/officeDocument/2006/relationships/hyperlink" Target="http://aetos.it.teithe.gr/~gouliana/18_OLYMPIA%20ELECTRONICS2022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booking.open1.eu/ots-dipae/interviews" TargetMode="External"/><Relationship Id="rId2" Type="http://schemas.openxmlformats.org/officeDocument/2006/relationships/hyperlink" Target="https://view.genial.ly/60867983e432860d7fecbd16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hr@smartupweb.com" TargetMode="External"/><Relationship Id="rId2" Type="http://schemas.openxmlformats.org/officeDocument/2006/relationships/hyperlink" Target="http://aetos.it.teithe.gr/~gouliana/20_Smartup_tei_june22_compressed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martupweb.com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aetos.it.teithe.gr/~gouliana/&#913;&#947;&#947;&#949;&#955;&#943;&#945;%20CAE%20Designer%202022.pdf" TargetMode="External"/><Relationship Id="rId7" Type="http://schemas.openxmlformats.org/officeDocument/2006/relationships/hyperlink" Target="http://www.senekis.gr/" TargetMode="External"/><Relationship Id="rId2" Type="http://schemas.openxmlformats.org/officeDocument/2006/relationships/hyperlink" Target="http://aetos.it.teithe.gr/~gouliana/Senekis_Presentation_22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info@senekis.gr" TargetMode="External"/><Relationship Id="rId5" Type="http://schemas.openxmlformats.org/officeDocument/2006/relationships/hyperlink" Target="http://aetos.it.teithe.gr/~gouliana/&#913;&#947;&#947;&#949;&#955;&#943;&#945;%20&#932;&#949;&#967;&#957;&#943;&#964;&#951;&#962;%20&#928;&#945;&#961;&#945;&#947;&#969;&#947;&#942;&#962;%202022.pdf" TargetMode="External"/><Relationship Id="rId4" Type="http://schemas.openxmlformats.org/officeDocument/2006/relationships/hyperlink" Target="http://aetos.it.teithe.gr/~gouliana/20_Smartup_tei_june22_compressed.pdf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aetos.it.teithe.gr/~gouliana/IT%20SUPPORT_&#913;&#915;&#915;&#917;&#923;&#921;&#913;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etos.it.teithe.gr/~gouliana/1.Niki_Inox_Promo1min.mp4" TargetMode="External"/><Relationship Id="rId2" Type="http://schemas.openxmlformats.org/officeDocument/2006/relationships/hyperlink" Target="http://aetos.it.teithe.gr/~gouliana/1.TEI_HR_Presentation_GR.ppt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ndreas@niki-inox.gr" TargetMode="External"/><Relationship Id="rId4" Type="http://schemas.openxmlformats.org/officeDocument/2006/relationships/hyperlink" Target="https://we.tl/t-oaZBuO8SCB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centure.com/gr-en/careers/jobsearch?jk=&amp;sb=1&amp;pg=1&amp;vw=0&amp;is_rj=0" TargetMode="External"/><Relationship Id="rId2" Type="http://schemas.openxmlformats.org/officeDocument/2006/relationships/hyperlink" Target="https://www.dropbox.com/scl/fi/rc3vfup35ok1r7ldzffig/Innovation-Challenge-Accn-SKG-presentation-June-2022.pptx?dl=0&amp;rlkey=jqerhfq0fleev5mbkrdpsjrh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hristina.souli@accenture.com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aetos.it.teithe.gr/~gouliana/3_airshop_tei_presentation.pps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hr@agrotechniki.gr" TargetMode="External"/><Relationship Id="rId2" Type="http://schemas.openxmlformats.org/officeDocument/2006/relationships/hyperlink" Target="http://aetos.it.teithe.gr/~gouliana/4_AgroTechCareerDay2022ForIHUCareerDays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s.microsoft.com/l/meetup-join/19%3ameeting_ZjNhMDVjMGQtNTgxNC00NTU3LWFiMWItYmM1OWUzMmEwZGQz%40thread.v2/0?context=%7b%22Tid%22%3a%22557548b4-3aa1-4d78-8499-dec8d23917a2%22%2c%22Oid%22%3a%229d06b61b-6dbb-44d5-b7b8-161c69a854ca%22%7d" TargetMode="External"/><Relationship Id="rId2" Type="http://schemas.openxmlformats.org/officeDocument/2006/relationships/hyperlink" Target="http://aetos.it.teithe.gr/~gouliana/5_202102_ATC_Company_Profile_Recruiting_Events.ppt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hr@atc.gr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ataways.gr/etairika-nea/we-are-hiring/" TargetMode="External"/><Relationship Id="rId2" Type="http://schemas.openxmlformats.org/officeDocument/2006/relationships/hyperlink" Target="https://mail.dataways.gr/cs/index.php/s/9Ex7Q5ZCNQMkTR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recruiting@dataways.gr" TargetMode="External"/><Relationship Id="rId4" Type="http://schemas.openxmlformats.org/officeDocument/2006/relationships/hyperlink" Target="https://dataways.webex.com/meet/etsatis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hr@itrust.g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3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764704"/>
            <a:ext cx="7819232" cy="5616624"/>
          </a:xfrm>
        </p:spPr>
        <p:txBody>
          <a:bodyPr tIns="108000">
            <a:normAutofit fontScale="25000" lnSpcReduction="20000"/>
          </a:bodyPr>
          <a:lstStyle/>
          <a:p>
            <a:pPr>
              <a:buNone/>
            </a:pPr>
            <a:r>
              <a:rPr lang="el-GR" sz="3200" b="1" dirty="0"/>
              <a:t>11</a:t>
            </a:r>
            <a:r>
              <a:rPr lang="en-US" sz="3200" b="1" dirty="0"/>
              <a:t>:</a:t>
            </a:r>
            <a:r>
              <a:rPr lang="el-GR" sz="3200" b="1" dirty="0"/>
              <a:t>3</a:t>
            </a:r>
            <a:r>
              <a:rPr lang="en-US" sz="3200" b="1" dirty="0"/>
              <a:t>0</a:t>
            </a:r>
            <a:r>
              <a:rPr lang="el-GR" sz="3200" b="1" dirty="0"/>
              <a:t> – 11:45</a:t>
            </a:r>
          </a:p>
          <a:p>
            <a:pPr>
              <a:buNone/>
            </a:pPr>
            <a:endParaRPr lang="el-GR" sz="3200" dirty="0"/>
          </a:p>
          <a:p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Άνοιγμα Ημερίδας από τους  Προέδρους των Επιτροπών Πρακτικής Άσκησης και Διασύνδεσης </a:t>
            </a:r>
            <a:r>
              <a:rPr lang="el-G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Γουλιάνα</a:t>
            </a:r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 Κωνσταντίνο, Γιακουμή Άγγελο.</a:t>
            </a:r>
          </a:p>
          <a:p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Χαιρετισμός από τον Αντιπρόεδρο της Διοικούσας Επιτροπής και Πρόεδρο της Επιτροπής Ερευνών του ΔΙΠΑΕ, Αγγελόπουλο Σταμάτη</a:t>
            </a:r>
          </a:p>
          <a:p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Χαιρετισμός από τον Κοσμήτορα της Σχολής Μηχανικών, Καζακόπουλο Αριστοτέλη.</a:t>
            </a:r>
          </a:p>
          <a:p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Χαιρετισμός από τον Πρόεδρο του Τμήματος  Μηχανικών Πληροφορικής και Ηλεκτρονικών Συστημάτων, Παπακώστα Δημήτριο </a:t>
            </a:r>
          </a:p>
          <a:p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Χαιρετισμός από το μέλος της Επιστημονικής Ομάδας του Προγράμματος ΟΜΠΡΕΛΑ, Μιχάλη </a:t>
            </a:r>
            <a:r>
              <a:rPr lang="el-G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Βιτούλη</a:t>
            </a:r>
            <a:endParaRPr lang="el-G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Χαιρετισμός από τον </a:t>
            </a:r>
            <a:r>
              <a:rPr lang="el-G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υπεύθυνο Διασύνδεσης  του ΣΕΒΙΠΕΘ Μάκη Τανταλίδη</a:t>
            </a:r>
            <a:endParaRPr lang="el-G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el-GR" sz="3200" dirty="0"/>
          </a:p>
          <a:p>
            <a:pPr>
              <a:buNone/>
            </a:pPr>
            <a:r>
              <a:rPr lang="el-GR" sz="3200" b="1" dirty="0"/>
              <a:t>11:45</a:t>
            </a:r>
            <a:r>
              <a:rPr lang="el-GR" sz="3200" dirty="0"/>
              <a:t>   Παρουσιάσεις Φορέων</a:t>
            </a:r>
            <a:endParaRPr lang="en-US" sz="3200" dirty="0"/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Niki Inox, </a:t>
            </a:r>
            <a: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  <a:t>Τανταλίδης Μάκης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Accenture</a:t>
            </a:r>
            <a: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Χαϊκάλης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Θεόδωρος</a:t>
            </a:r>
          </a:p>
          <a:p>
            <a:pPr marL="624078" indent="-514350">
              <a:buFont typeface="+mj-lt"/>
              <a:buAutoNum type="arabicPeriod"/>
            </a:pPr>
            <a:r>
              <a:rPr lang="el-GR" sz="4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Α</a:t>
            </a:r>
            <a:r>
              <a:rPr lang="el-G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irshop.gr, Σπύρος Θεοδωρίδης, Γιάννης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Ακμανίδης</a:t>
            </a:r>
            <a:r>
              <a:rPr lang="el-G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sz="4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Agrotech</a:t>
            </a:r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John Deere</a:t>
            </a:r>
            <a: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  <a:t> , Τσελεμπής Χρήστος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Ανδρόνης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Αθανάσιος </a:t>
            </a:r>
            <a:endParaRPr lang="en-US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Atc</a:t>
            </a:r>
            <a:r>
              <a:rPr lang="el-GR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Θωμάς </a:t>
            </a:r>
            <a:r>
              <a:rPr lang="el-GR" sz="44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Σουνάπογλου</a:t>
            </a:r>
            <a:endParaRPr lang="el-GR" sz="4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DataWays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Σταύρος Σαλονικιάς , </a:t>
            </a:r>
            <a: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  <a:t>Παπαδόπουλος Τάσος, </a:t>
            </a:r>
            <a:r>
              <a:rPr lang="el-G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Ευάγγελος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Τσάτης</a:t>
            </a:r>
            <a:r>
              <a:rPr lang="el-G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en-US" sz="44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Itrust</a:t>
            </a:r>
            <a:r>
              <a:rPr lang="en-US" sz="4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Digital</a:t>
            </a:r>
            <a:r>
              <a:rPr lang="en-US" sz="4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Κατερίνα </a:t>
            </a:r>
            <a:r>
              <a:rPr lang="el-GR" sz="44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Χίντερλη</a:t>
            </a:r>
            <a:endParaRPr lang="el-GR" sz="4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Hellas Signs, </a:t>
            </a:r>
            <a: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  <a:t>Βουδούρης Νίκος</a:t>
            </a:r>
            <a:endParaRPr 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l-GR" sz="4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eal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</a:t>
            </a:r>
            <a:r>
              <a:rPr lang="el-GR" sz="4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obacco</a:t>
            </a:r>
            <a:r>
              <a:rPr lang="el-G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 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Δέσποινα Γαβριηλίδου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Σταύρος </a:t>
            </a:r>
            <a:r>
              <a:rPr lang="el-GR" sz="4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Δεμουρτζίδης</a:t>
            </a:r>
            <a:endParaRPr lang="el-GR" sz="4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el-GR" sz="4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essera</a:t>
            </a:r>
            <a:r>
              <a:rPr lang="el-GR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l-GR" sz="4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Multimedia</a:t>
            </a:r>
            <a:r>
              <a:rPr lang="el-GR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Βασίλειος </a:t>
            </a:r>
            <a:r>
              <a:rPr lang="el-GR" sz="4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Εφόπουλος</a:t>
            </a:r>
            <a:endParaRPr lang="el-GR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Aineas</a:t>
            </a:r>
            <a:r>
              <a:rPr lang="en-US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Ξεφτέρης</a:t>
            </a:r>
            <a:r>
              <a:rPr lang="el-GR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Χαράλαμ</a:t>
            </a:r>
            <a:r>
              <a:rPr lang="el-GR" sz="4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l-GR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ος</a:t>
            </a:r>
            <a:endParaRPr lang="en-US" sz="4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EPi</a:t>
            </a:r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Systems, </a:t>
            </a:r>
            <a:r>
              <a:rPr lang="el-GR" sz="4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Μουτζούρης</a:t>
            </a:r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</a:t>
            </a:r>
            <a:r>
              <a:rPr lang="el-GR" sz="4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άσος </a:t>
            </a:r>
            <a:endParaRPr lang="en-US" sz="44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FoodTec Solutions</a:t>
            </a:r>
            <a:r>
              <a:rPr lang="el-GR" sz="44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u="sng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Μαυριτσάκη</a:t>
            </a:r>
            <a:r>
              <a:rPr lang="en-US" sz="44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4400" u="sng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Ραφαέλα</a:t>
            </a:r>
            <a:r>
              <a:rPr lang="el-GR" sz="44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Χρόνης Κωνσταντίνος</a:t>
            </a:r>
            <a:endParaRPr lang="en-US" sz="44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Gnomon Informatics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Λεσκασέλης</a:t>
            </a:r>
            <a:r>
              <a:rPr lang="el-G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Βάκχος ,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Κοσκερίδου</a:t>
            </a:r>
            <a:r>
              <a:rPr lang="el-G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Ξανθίππη ,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Καγγελίδης</a:t>
            </a:r>
            <a:r>
              <a:rPr lang="el-GR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Κωνσταντίνος </a:t>
            </a:r>
          </a:p>
          <a:p>
            <a:pPr marL="624078" indent="-514350">
              <a:buFont typeface="+mj-lt"/>
              <a:buAutoNum type="arabicPeriod"/>
            </a:pPr>
            <a:r>
              <a:rPr lang="de-DE" sz="44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GWF Labs</a:t>
            </a:r>
            <a:r>
              <a:rPr lang="el-GR" sz="44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l-GR" sz="4400" u="sng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Τιντίνης</a:t>
            </a:r>
            <a:r>
              <a:rPr lang="en-US" sz="4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4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Αλέξανδρος</a:t>
            </a:r>
            <a:endParaRPr lang="el-GR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Itsaur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Γρηγοριάδης Γρηγόριος</a:t>
            </a:r>
            <a:r>
              <a:rPr lang="el-GR" sz="4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l-GR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Χαλιάσος</a:t>
            </a:r>
            <a:r>
              <a:rPr lang="el-GR" sz="4400" dirty="0">
                <a:latin typeface="Calibri" panose="020F0502020204030204" pitchFamily="34" charset="0"/>
                <a:cs typeface="Calibri" panose="020F0502020204030204" pitchFamily="34" charset="0"/>
              </a:rPr>
              <a:t> Στέφανος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Lioncode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Παπαδάκης Χρήστος,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Κεμετζετζίδου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Γεωργία</a:t>
            </a:r>
            <a:endParaRPr lang="el-GR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Olympia Electronics. </a:t>
            </a:r>
            <a:r>
              <a:rPr lang="el-GR" sz="4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Λακασάς</a:t>
            </a:r>
            <a:r>
              <a:rPr lang="el-G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Διονύσιος, </a:t>
            </a:r>
            <a:r>
              <a:rPr lang="el-GR" sz="4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Παρτάλα</a:t>
            </a:r>
            <a:r>
              <a:rPr lang="el-G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Εύα</a:t>
            </a:r>
            <a:endParaRPr lang="en-US" sz="4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 Technology Services</a:t>
            </a:r>
            <a:r>
              <a:rPr lang="el-G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Ελευθερία Παμπουκίδου </a:t>
            </a:r>
            <a:endParaRPr lang="el-GR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Smartup, </a:t>
            </a:r>
            <a:r>
              <a:rPr lang="el-GR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Ελπίδα </a:t>
            </a:r>
            <a:r>
              <a:rPr lang="el-GR" sz="44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Βαρδάκα</a:t>
            </a:r>
            <a:r>
              <a:rPr lang="el-GR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l-GR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Στράτος </a:t>
            </a:r>
            <a:r>
              <a:rPr lang="el-GR" sz="44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Ευστρατι</a:t>
            </a:r>
            <a:r>
              <a:rPr lang="el-GR" sz="44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ά</a:t>
            </a:r>
            <a:r>
              <a:rPr lang="el-GR" sz="44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δης</a:t>
            </a:r>
            <a:r>
              <a:rPr lang="el-GR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109728" indent="0">
              <a:buNone/>
            </a:pPr>
            <a:r>
              <a:rPr lang="el-GR" sz="4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21. ΣΕΝΕΚΗΣ – ΗΛΕΚΤΡΙΚΟΙ ΠΙΝΑΚΕΣ –  ΠΑΡΟΥΣ</a:t>
            </a:r>
            <a:r>
              <a:rPr lang="el-GR" sz="48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ΙΑΣΗ 3 ΘΕΣΕΙΣ ΕΡΓΑΣΙΑΣ</a:t>
            </a:r>
          </a:p>
          <a:p>
            <a:pPr marL="109728" indent="0">
              <a:buNone/>
            </a:pPr>
            <a:r>
              <a:rPr lang="el-GR" sz="4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22. </a:t>
            </a:r>
            <a:r>
              <a:rPr lang="en-US" sz="48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AgroHellas</a:t>
            </a:r>
            <a:r>
              <a:rPr lang="en-US" sz="4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Αγγελία για Τεχνικό Η/Υ</a:t>
            </a:r>
            <a:endParaRPr lang="el-GR" sz="4800" b="1" i="0" dirty="0">
              <a:solidFill>
                <a:srgbClr val="FF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24128" indent="-914400" algn="l">
              <a:buFont typeface="+mj-lt"/>
              <a:buAutoNum type="arabicPeriod"/>
            </a:pPr>
            <a:endParaRPr lang="pl-PL" sz="4800" b="1" i="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endParaRPr lang="el-GR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endParaRPr lang="el-GR" sz="4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endParaRPr lang="el-GR" sz="4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endParaRPr lang="el-GR" sz="1800" dirty="0">
              <a:latin typeface="Calibri" panose="020F0502020204030204" pitchFamily="34" charset="0"/>
            </a:endParaRPr>
          </a:p>
          <a:p>
            <a:pPr marL="624078" indent="-514350">
              <a:buFont typeface="+mj-lt"/>
              <a:buAutoNum type="arabicPeriod"/>
            </a:pPr>
            <a:endParaRPr lang="el-GR" sz="3200" dirty="0"/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b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3200" b="1" dirty="0"/>
              <a:t>Ακολουθούν συναντήσεις των φοιτητών με τους εκπροσώπους των εταιριών.</a:t>
            </a:r>
            <a:r>
              <a:rPr lang="en-US" sz="2000" dirty="0"/>
              <a:t>	</a:t>
            </a:r>
            <a:r>
              <a:rPr lang="el-GR" sz="2800" dirty="0"/>
              <a:t> </a:t>
            </a:r>
            <a:endParaRPr lang="en-US" sz="2800" dirty="0"/>
          </a:p>
          <a:p>
            <a:pPr>
              <a:buNone/>
            </a:pPr>
            <a:endParaRPr lang="en-US" sz="2000" dirty="0"/>
          </a:p>
          <a:p>
            <a:pPr algn="ctr">
              <a:buNone/>
            </a:pPr>
            <a:r>
              <a:rPr lang="el-GR" sz="3200" dirty="0"/>
              <a:t>Τμήμα Μηχανικών Πληροφορικής και Ηλεκτρονικών Συστημάτων</a:t>
            </a:r>
            <a:endParaRPr lang="el-GR" sz="3200" b="1" dirty="0"/>
          </a:p>
          <a:p>
            <a:pPr algn="ctr">
              <a:buNone/>
            </a:pPr>
            <a:r>
              <a:rPr lang="el-GR" sz="3200" dirty="0"/>
              <a:t>	 </a:t>
            </a:r>
            <a:r>
              <a:rPr lang="en-US" sz="3200" dirty="0"/>
              <a:t>		</a:t>
            </a:r>
            <a:r>
              <a:rPr lang="el-GR" sz="3200" dirty="0"/>
              <a:t>    04/06/2022 </a:t>
            </a:r>
            <a:r>
              <a:rPr lang="el-GR" sz="2000" dirty="0"/>
              <a:t>		</a:t>
            </a:r>
            <a:endParaRPr lang="el-GR" sz="1200" dirty="0"/>
          </a:p>
          <a:p>
            <a:pPr algn="ctr">
              <a:buNone/>
            </a:pPr>
            <a:endParaRPr lang="en-US" sz="2500" dirty="0"/>
          </a:p>
          <a:p>
            <a:pPr>
              <a:buNone/>
            </a:pPr>
            <a:endParaRPr lang="el-GR" sz="1200" b="1" dirty="0"/>
          </a:p>
          <a:p>
            <a:pPr>
              <a:buNone/>
            </a:pPr>
            <a:endParaRPr lang="en-US" sz="1200" b="1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052736"/>
          </a:xfrm>
        </p:spPr>
        <p:txBody>
          <a:bodyPr>
            <a:normAutofit/>
          </a:bodyPr>
          <a:lstStyle/>
          <a:p>
            <a:r>
              <a:rPr lang="el-GR" sz="3200" dirty="0"/>
              <a:t>    ΠΡΟΓΡΑΜΜΑ ΗΜΕΡΑΣ ΚΑΡΙΕΡΑΣ 2022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0DDA7D58-3FCE-E8B8-9FFA-445374277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4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24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8_hellasSignsPresentation2022.pdf</a:t>
            </a:r>
            <a:endParaRPr lang="el-GR" sz="2400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400" u="sng" dirty="0">
              <a:solidFill>
                <a:schemeClr val="accent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Συνεντεύξεις κατόπιν συνεννόησης</a:t>
            </a:r>
            <a:endParaRPr lang="en-U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l-GR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Οδός Α4 &amp; 3η, 3ο Ο.Τ.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ΒΙ.ΠΕ.Θεσ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κης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57022,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Σίνδος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+302310797200</a:t>
            </a:r>
          </a:p>
          <a:p>
            <a:pPr marL="109728" indent="0">
              <a:buNone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Βιογραφικά </a:t>
            </a:r>
            <a:r>
              <a:rPr lang="el-GR" dirty="0"/>
              <a:t>: </a:t>
            </a:r>
            <a:r>
              <a:rPr lang="sv-SE" dirty="0">
                <a:solidFill>
                  <a:srgbClr val="00B050"/>
                </a:solidFill>
              </a:rPr>
              <a:t>in</a:t>
            </a:r>
            <a:r>
              <a:rPr lang="en-US" dirty="0" err="1">
                <a:solidFill>
                  <a:srgbClr val="00B050"/>
                </a:solidFill>
              </a:rPr>
              <a:t>fo</a:t>
            </a:r>
            <a:r>
              <a:rPr lang="sv-SE" dirty="0">
                <a:solidFill>
                  <a:srgbClr val="00B050"/>
                </a:solidFill>
              </a:rPr>
              <a:t>@hellassigns.gr</a:t>
            </a:r>
            <a:endParaRPr lang="el-GR" dirty="0">
              <a:solidFill>
                <a:srgbClr val="00B050"/>
              </a:solidFill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2565D9AB-8AD4-3B36-3627-0A89CE52D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B050"/>
                </a:solidFill>
              </a:rPr>
              <a:t>8. Hellas Signs, </a:t>
            </a:r>
            <a:r>
              <a:rPr lang="el-GR" dirty="0">
                <a:solidFill>
                  <a:srgbClr val="00B050"/>
                </a:solidFill>
              </a:rPr>
              <a:t>Βουδούρης Νίκος</a:t>
            </a:r>
          </a:p>
        </p:txBody>
      </p:sp>
    </p:spTree>
    <p:extLst>
      <p:ext uri="{BB962C8B-B14F-4D97-AF65-F5344CB8AC3E}">
        <p14:creationId xmlns:p14="http://schemas.microsoft.com/office/powerpoint/2010/main" val="3855179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9D465542-8E1F-AA28-0D1D-4938594C3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/9</a:t>
            </a: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_RealTobaccoSA2022.pdf</a:t>
            </a:r>
            <a:endParaRPr lang="en-US" sz="2800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800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http://aetos.it.teithe.gr/~gouliana/</a:t>
            </a:r>
            <a:r>
              <a:rPr lang="el-GR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</a:t>
            </a: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_1_realtobaccoITSupport Officer.docx</a:t>
            </a:r>
            <a:endParaRPr lang="en-US" sz="2800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800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/9</a:t>
            </a: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_2_realtobaccoITSupportahm.docx</a:t>
            </a:r>
            <a:endParaRPr lang="en-US" sz="2800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8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Αναφορικά με τις συνεντεύξεις υποψηφίων που μπορεί να δηλώσουν ενδιαφέρον θα γίνουν μετά την αποστολή των βιογραφικών, αρχικά μέσω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Google meeting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8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300" b="1" dirty="0"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Τα βιογραφικά πρέπει να σταλούν στο </a:t>
            </a:r>
            <a:r>
              <a:rPr lang="en-US" sz="2300" b="1" u="sng" dirty="0" err="1">
                <a:solidFill>
                  <a:srgbClr val="FF8119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hr</a:t>
            </a:r>
            <a:r>
              <a:rPr lang="el-GR" sz="2300" b="1" u="sng" dirty="0">
                <a:solidFill>
                  <a:srgbClr val="FF8119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2300" b="1" u="sng" dirty="0" err="1">
                <a:solidFill>
                  <a:srgbClr val="FF8119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realtobaccogr</a:t>
            </a:r>
            <a:r>
              <a:rPr lang="el-GR" sz="2300" b="1" u="sng" dirty="0">
                <a:solidFill>
                  <a:srgbClr val="FF8119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23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</a:t>
            </a:r>
            <a:endParaRPr lang="el-GR" sz="2300" b="1" u="sng" dirty="0">
              <a:solidFill>
                <a:srgbClr val="00B05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Θα επικοινωνήσουμε με τους υποψήφιους για να ορίσουμε τις συνεντεύξεις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AB5A1FF6-EC37-D8CE-A621-5C352A06D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R</a:t>
            </a:r>
            <a:r>
              <a:rPr lang="el-GR"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eal</a:t>
            </a:r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</a:t>
            </a:r>
            <a:r>
              <a:rPr lang="el-GR"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obacco</a:t>
            </a:r>
            <a:r>
              <a:rPr lang="el-G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 </a:t>
            </a:r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Δέσποινα Γαβριηλίδου</a:t>
            </a:r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Σταύρος </a:t>
            </a:r>
            <a:r>
              <a:rPr lang="el-GR"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Δεμουρτζίδης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22023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A768E61B-EB66-FC06-1E03-786489B3B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https://drive.google.com/file/d/1hHXABOJXl39hWUKuXDWbO1NvWqFdn2w7/view</a:t>
            </a:r>
            <a:endParaRPr lang="el-GR" sz="28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8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Τρίτη 7/7 στις 16:00</a:t>
            </a:r>
            <a:endParaRPr lang="el-GR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Ο σύνδεσμος για το </a:t>
            </a: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zoom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είναι: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el-GR" sz="18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https://zoom.us/j/2981363560?pwd=bXYrRUpkdWZsc2Z3NS83ZEkwMWFOQT09</a:t>
            </a:r>
            <a:b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ID: 298 136 3560</a:t>
            </a:r>
            <a:b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Passcode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 Dp0TMj</a:t>
            </a:r>
          </a:p>
          <a:p>
            <a:pPr marL="109728" indent="0"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</a:p>
          <a:p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Tessera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Multimedia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Α.Ε.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Δαρδανελλίων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11 και Ελλησπόντου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57010 Πεύκα - Θεσσαλονίκη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Τηλ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 2310 889155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https://www.tessera.gr</a:t>
            </a:r>
            <a:endParaRPr lang="el-GR" sz="1800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email: 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info@tessera.gr</a:t>
            </a:r>
            <a:endParaRPr lang="el-GR" sz="1800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9D38242E-7C0E-A52B-DE96-B4DDD7F94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</a:t>
            </a:r>
            <a:r>
              <a:rPr lang="en-U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r>
              <a:rPr lang="el-GR" sz="4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Tessera</a:t>
            </a:r>
            <a:r>
              <a:rPr lang="el-GR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l-GR" sz="4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Multimedia</a:t>
            </a:r>
            <a:r>
              <a:rPr lang="el-GR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Βασίλειος </a:t>
            </a:r>
            <a:r>
              <a:rPr lang="el-GR" sz="4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Εφόπουλος</a:t>
            </a:r>
            <a:b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58288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7CB8FEE6-D3D4-6660-9368-66FB48A2F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11_1_aineas.pptx</a:t>
            </a:r>
            <a:endParaRPr lang="en-US" sz="24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http://aetos.it.teithe.gr/~gouliana/11_2_aineas_profile.docx</a:t>
            </a:r>
            <a:endParaRPr lang="en-US" sz="24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b="1" dirty="0">
              <a:solidFill>
                <a:srgbClr val="C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skype </a:t>
            </a:r>
            <a:r>
              <a:rPr lang="el-GR" sz="18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– </a:t>
            </a:r>
            <a:r>
              <a:rPr lang="en-US" sz="18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Charalampos</a:t>
            </a:r>
            <a:r>
              <a:rPr lang="en-US" sz="18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Xefteris</a:t>
            </a:r>
            <a:endParaRPr lang="en-US" sz="24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275"/>
              </a:lnSpc>
            </a:pPr>
            <a:r>
              <a:rPr lang="el-GR" sz="2000" dirty="0" err="1">
                <a:solidFill>
                  <a:srgbClr val="3B383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Ipcilantou</a:t>
            </a:r>
            <a:r>
              <a:rPr lang="el-GR" sz="2000" dirty="0">
                <a:solidFill>
                  <a:srgbClr val="3B383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45 | 57009 </a:t>
            </a:r>
            <a:r>
              <a:rPr lang="el-GR" sz="2000" dirty="0" err="1">
                <a:solidFill>
                  <a:srgbClr val="3B383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Kaloxori</a:t>
            </a:r>
            <a:r>
              <a:rPr lang="el-GR" sz="2000" dirty="0">
                <a:solidFill>
                  <a:srgbClr val="3B383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2000" dirty="0" err="1">
                <a:solidFill>
                  <a:srgbClr val="3B383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Thessaloniki</a:t>
            </a:r>
            <a:r>
              <a:rPr lang="el-G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1275"/>
              </a:lnSpc>
            </a:pPr>
            <a:br>
              <a:rPr lang="el-GR" sz="2000" dirty="0">
                <a:solidFill>
                  <a:srgbClr val="44444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0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e:</a:t>
            </a:r>
            <a:r>
              <a:rPr lang="el-GR" sz="2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l-GR" sz="20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info@aineas.gr</a:t>
            </a:r>
            <a:r>
              <a:rPr lang="el-GR" sz="2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| </a:t>
            </a:r>
            <a:r>
              <a:rPr lang="el-GR" sz="20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w:</a:t>
            </a:r>
            <a:r>
              <a:rPr lang="el-GR" sz="2000" u="none" strike="noStrike" dirty="0">
                <a:solidFill>
                  <a:srgbClr val="FF811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  <a:r>
              <a:rPr lang="el-GR" sz="20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www.aineas.gr</a:t>
            </a:r>
            <a:endParaRPr lang="en-US" sz="2000" u="sng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1275"/>
              </a:lnSpc>
            </a:pPr>
            <a:endParaRPr lang="el-GR" sz="20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000" b="1" dirty="0">
                <a:solidFill>
                  <a:srgbClr val="FB630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p:</a:t>
            </a:r>
            <a:r>
              <a:rPr lang="el-G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l-GR" sz="2000" dirty="0"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2310607032 </a:t>
            </a:r>
            <a:r>
              <a:rPr lang="el-G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 </a:t>
            </a:r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ACCDE7C4-11FD-C0D4-9426-A90FA6377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l-GR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Aineas</a:t>
            </a:r>
            <a:r>
              <a:rPr lang="en-U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Ξεφτέρης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Χαράλαμ</a:t>
            </a:r>
            <a:r>
              <a:rPr lang="el-G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45549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6C8E2C94-7E34-450E-8244-9BFA67ECE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1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1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1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12_episystems_brief_en_V04.pptx</a:t>
            </a:r>
            <a:endParaRPr lang="el-GR" sz="18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 Κατόπιν συνεννόησης</a:t>
            </a:r>
            <a:endParaRPr lang="el-GR" sz="18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Tάσος Μουτζούρης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Τηλέφωνα: +306944390401 ,  +302310567600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|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E-mail: </a:t>
            </a:r>
            <a:r>
              <a:rPr lang="el-GR" sz="18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tm@epi.com.gr</a:t>
            </a:r>
            <a:endParaRPr lang="el-GR" sz="18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Διεύθυνση: Μιχαήλ Καλού 6 ,54629 Θεσσαλονίκη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Site: </a:t>
            </a:r>
            <a:r>
              <a:rPr lang="el-GR" sz="18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www.epi.com.gr</a:t>
            </a:r>
            <a:endParaRPr lang="en-US" sz="18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5570CEFA-BA77-4008-9BF4-23F13AD25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12. </a:t>
            </a:r>
            <a:r>
              <a:rPr lang="en-US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EPI Systems</a:t>
            </a:r>
            <a:r>
              <a:rPr lang="el-G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Μουτζούρης</a:t>
            </a:r>
            <a:r>
              <a:rPr lang="en-US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l-G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άσος </a:t>
            </a:r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822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204DE119-5F9F-495C-B701-8FA2D248E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http://aetos.it.teithe.gr/~gouliana/13_FoodTec_2022_final.pptx.pdf</a:t>
            </a:r>
            <a:endParaRPr lang="el-GR" sz="18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dirty="0">
              <a:solidFill>
                <a:srgbClr val="E59AFC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 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endParaRPr lang="el-GR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Δευτέρα, 6 Ιουνίου · 12:00  – 1:00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μμ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Πληροφορίες για συμμετοχή στο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Google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Σύνδεσμος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βιντεοκλήσης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el-GR" sz="18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https://meet.google.com/xhz-egvn-eya</a:t>
            </a:r>
            <a:br>
              <a:rPr lang="en-US" sz="1600" u="sng" dirty="0"/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Εταιρεία: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FoodTec Solutions 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Διεύθυνση: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Lamda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Centre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κτήριο 1, 3</a:t>
            </a:r>
            <a:r>
              <a:rPr lang="el-GR" sz="1800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ος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όροφος, </a:t>
            </a: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Ιωάννου Κρανιδιώτη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2, Πυλαία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Τηλέφωνο: 2310489294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email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: </a:t>
            </a:r>
            <a:r>
              <a:rPr lang="en-US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careers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1800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foodtecsolutions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</a:t>
            </a:r>
            <a:r>
              <a:rPr lang="en-US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l-GR" sz="1800" dirty="0">
              <a:solidFill>
                <a:srgbClr val="00B0F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15000"/>
              </a:lnSpc>
              <a:spcAft>
                <a:spcPts val="1000"/>
              </a:spcAft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2010769E-B835-49A0-BF70-DE4DA7DA1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44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13. </a:t>
            </a:r>
            <a:r>
              <a:rPr lang="en-US" sz="44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FoodTec Solutions</a:t>
            </a:r>
            <a:r>
              <a:rPr lang="el-GR" sz="44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Μαυριτσάκη</a:t>
            </a:r>
            <a:r>
              <a:rPr lang="en-US" sz="44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4400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Ραφαέλα</a:t>
            </a:r>
            <a:r>
              <a:rPr lang="el-GR" sz="44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Χρόνης</a:t>
            </a:r>
            <a:r>
              <a:rPr lang="el-GR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l-GR" sz="44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Κωνσταντίνος</a:t>
            </a:r>
            <a:endParaRPr lang="el-GR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200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3D9835A2-3FAF-1389-18A6-B719D1DF0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http://aetos.it.teithe.gr/~gouliana/14_gnomon-GR-presentation.pdf</a:t>
            </a:r>
            <a:endParaRPr lang="el-GR" sz="24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 Συνεντεύξεις κατόπιν συνεννόησης</a:t>
            </a:r>
            <a:endParaRPr lang="en-U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Αντώνη Τρίτση 21, Τ.Κ. 57001, Πυλαία Θεσσαλονίκης</a:t>
            </a:r>
          </a:p>
          <a:p>
            <a:pPr marL="109728" indent="0"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Επικοινωνία : </a:t>
            </a:r>
            <a:r>
              <a:rPr lang="en-US" sz="1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info@gnomon.com.gr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Ιστοσελίδα : </a:t>
            </a:r>
            <a:r>
              <a:rPr lang="el-GR" sz="1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https://www.gnomon.com.gr/</a:t>
            </a:r>
            <a:endParaRPr lang="el-GR" sz="18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Βιογραφικά : </a:t>
            </a:r>
            <a:r>
              <a:rPr lang="el-GR" sz="18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cv@gnomon.com.gr </a:t>
            </a:r>
            <a:endParaRPr lang="el-GR" sz="1800" b="1" u="sng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2BA3798D-7D39-4925-2CFC-061E98F75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</a:t>
            </a:r>
            <a:r>
              <a:rPr lang="el-GR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4</a:t>
            </a:r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Gnomon Informatics</a:t>
            </a:r>
            <a:r>
              <a:rPr lang="el-GR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l-GR" sz="36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Λεσκασέλης</a:t>
            </a:r>
            <a:r>
              <a:rPr lang="el-GR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Βάκχος , </a:t>
            </a:r>
            <a:r>
              <a:rPr lang="el-GR" sz="36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Κοσκερίδου</a:t>
            </a:r>
            <a:r>
              <a:rPr lang="el-GR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Ξανθίππη , </a:t>
            </a:r>
            <a:r>
              <a:rPr lang="el-GR" sz="36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Καγγελίδης</a:t>
            </a:r>
            <a:r>
              <a:rPr lang="el-GR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Κωνσταντίνος </a:t>
            </a:r>
            <a:br>
              <a:rPr lang="el-GR" sz="44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38087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E6E45FBC-CF63-45D2-9B9E-B13452D78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: </a:t>
            </a:r>
            <a:r>
              <a:rPr lang="el-GR" sz="1800" b="1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New</a:t>
            </a:r>
            <a:r>
              <a:rPr lang="el-GR" sz="18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l-GR" sz="1800" b="1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GWF_Powerpoint</a:t>
            </a:r>
            <a:r>
              <a:rPr lang="el-GR" sz="18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TEI </a:t>
            </a:r>
            <a:r>
              <a:rPr lang="el-GR" sz="1800" b="1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Thess</a:t>
            </a:r>
            <a:r>
              <a:rPr lang="el-GR" sz="18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.</a:t>
            </a:r>
            <a:r>
              <a:rPr lang="el-GR" sz="1800" b="1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pptx</a:t>
            </a:r>
            <a:endParaRPr lang="el-GR" sz="1800" b="1" u="sng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Διεύθυνση συνάντησης,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Δευτέρα 06/06 στις 12:00.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μέσω της πλατφόρμας Microsoft teams 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endParaRPr lang="el-GR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l-GR" sz="1800" u="sng" dirty="0"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l-GR" sz="18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https://teams.microsoft.com/l/meetup-join/19%3ameeting_MzE4ODk0YmQtNTNmNS00NTM4LWFiNzctYzVlMjFlYTFjOTRj%40thread.v2/0?context=%7b%22Tid%22%3a%220b31bf12-ffca-4a83-909d-bbdf86669cb6%22%2c%22Oid%22%3a%22a91541fa-290a-43f8-b248-b53902aa99cb%22%7d</a:t>
            </a:r>
            <a:endParaRPr lang="el-GR" sz="1800" b="1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b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</a:p>
          <a:p>
            <a:pPr marL="109728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Διεύθυνση, τηλέφωνο, email για την αποστολή των Βιογραφικών: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de-DE" sz="1800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1800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gwf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</a:t>
            </a:r>
            <a:r>
              <a:rPr lang="en-US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labs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τηλ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:+30 2111989101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E057CCDD-F25A-475A-B27F-753CCEA41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de-DE" sz="44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l-GR" sz="44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de-DE" sz="44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GWF Labs</a:t>
            </a:r>
            <a:r>
              <a:rPr lang="el-GR" sz="44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l-GR" sz="44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Τιντίνης</a:t>
            </a:r>
            <a:r>
              <a:rPr lang="en-US" sz="44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44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Αλέξανδρος </a:t>
            </a:r>
            <a:br>
              <a:rPr lang="el-GR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40081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9782936A-DDBC-543D-4B95-17F2C3BA3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https://itsaur.sharepoint.com/:p:/s/administration/Eb-4l3LMOKJHqagwJX9I7XIB5IYygB-5qVSzViQ9JO6pVw?rtime=VpkzRypE2kg</a:t>
            </a:r>
            <a:endParaRPr lang="el-GR" sz="24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b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buNone/>
            </a:pP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Η συνάντηση με τους φοιτητές θα γίνει μέσω της πλατφόρμας </a:t>
            </a: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zoom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  <a:endParaRPr lang="el-GR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Ημερομηνία: </a:t>
            </a:r>
            <a:r>
              <a:rPr lang="el-G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Δευτέρα 6 Ιουν. 2022 - 17:00</a:t>
            </a:r>
            <a:endParaRPr lang="el-GR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Link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 </a:t>
            </a:r>
            <a:r>
              <a:rPr lang="el-GR" sz="1800" u="sng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3" tooltip="https://zoom.us/j/99638447755?pwd=bWtSam9VMWRJbUt0aDYveUVqc0dVZz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Itsaur</a:t>
            </a:r>
            <a:r>
              <a:rPr lang="el-GR" sz="1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3" tooltip="https://zoom.us/j/99638447755?pwd=bWtSam9VMWRJbUt0aDYveUVqc0dVZz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- </a:t>
            </a:r>
            <a:r>
              <a:rPr lang="el-GR" sz="1800" u="sng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3" tooltip="https://zoom.us/j/99638447755?pwd=bWtSam9VMWRJbUt0aDYveUVqc0dVZz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Carrier</a:t>
            </a:r>
            <a:r>
              <a:rPr lang="el-GR" sz="1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3" tooltip="https://zoom.us/j/99638447755?pwd=bWtSam9VMWRJbUt0aDYveUVqc0dVZz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l-GR" sz="1800" u="sng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3" tooltip="https://zoom.us/j/99638447755?pwd=bWtSam9VMWRJbUt0aDYveUVqc0dVZz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Day</a:t>
            </a:r>
            <a:endParaRPr lang="el-GR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ID: </a:t>
            </a:r>
            <a:r>
              <a:rPr lang="el-G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996 3844 7755</a:t>
            </a:r>
            <a:b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Passcode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 </a:t>
            </a:r>
            <a:r>
              <a:rPr lang="el-G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itsaur</a:t>
            </a:r>
            <a:endParaRPr lang="el-GR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</a:p>
          <a:p>
            <a:pPr marL="109728" indent="0">
              <a:buNone/>
            </a:pP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Επικοινωνία με την εταιρεία και αποστολή βιογραφικών  </a:t>
            </a:r>
            <a:endParaRPr lang="el-GR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Site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 </a:t>
            </a:r>
            <a:r>
              <a:rPr lang="el-GR" sz="1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4" tooltip="https://itsaur.com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https://itsaur.com/</a:t>
            </a:r>
            <a:br>
              <a:rPr lang="el-GR" sz="1800" u="sng" dirty="0">
                <a:solidFill>
                  <a:srgbClr val="FF811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4" tooltip="https://itsaur.com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Email: </a:t>
            </a:r>
            <a:r>
              <a:rPr lang="el-GR" sz="1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info@itsaur.com</a:t>
            </a:r>
            <a:r>
              <a:rPr lang="el-GR" sz="18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- </a:t>
            </a:r>
            <a:r>
              <a:rPr lang="el-GR" sz="1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jobs@itsaur.com</a:t>
            </a:r>
            <a:endParaRPr lang="el-GR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Τηλ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2310 514 929</a:t>
            </a:r>
            <a:endParaRPr lang="el-GR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Υπ. </a:t>
            </a: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Επ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.: </a:t>
            </a:r>
            <a:r>
              <a:rPr lang="el-G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Χαλιάσος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Στέφανος</a:t>
            </a:r>
            <a:endParaRPr lang="el-GR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62AA9949-901B-70CB-ADC2-EECAC7568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l-GR" sz="4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en-US" sz="4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40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Itsaur</a:t>
            </a:r>
            <a:r>
              <a:rPr lang="en-US" sz="4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Γρηγοριάδης Γρηγόριος</a:t>
            </a:r>
            <a:endParaRPr lang="el-GR" sz="40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9885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CC66B638-4520-CA19-F322-EAF3B0B56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Σύνδεσμος αρχείου παρουσίασης  </a:t>
            </a:r>
            <a:r>
              <a:rPr lang="en-US" sz="2800" dirty="0">
                <a:effectLst/>
                <a:latin typeface="Wingdings" panose="05000000000000000000" pitchFamily="2" charset="2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lang="el-GR" sz="2800" dirty="0">
                <a:effectLst/>
                <a:latin typeface="Wingdings" panose="05000000000000000000" pitchFamily="2" charset="2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17_Lioncode2022.pptx</a:t>
            </a:r>
            <a:endParaRPr lang="en-US" sz="28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Διεύθυνση συνάντησης :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Δευτέρα 06/06 στις 13:00 </a:t>
            </a:r>
            <a:r>
              <a:rPr lang="el-GR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μμ</a:t>
            </a:r>
            <a:endParaRPr lang="el-GR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26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meet.google.com/</a:t>
            </a:r>
            <a:r>
              <a:rPr lang="el-GR" sz="26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ktr-wwav-ckj</a:t>
            </a:r>
            <a:endParaRPr lang="el-GR" sz="26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l-GR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l-G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Επικοινωνία: </a:t>
            </a: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Βιογραφικά στο </a:t>
            </a:r>
            <a:r>
              <a:rPr lang="en-US" sz="2800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hr@lioncode.gr</a:t>
            </a:r>
            <a:r>
              <a:rPr lang="el-GR" sz="28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B6EEA8B9-3E39-34EA-3D8A-CBBCAA4FD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l-GR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en-US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4000" u="sng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Lioncode</a:t>
            </a:r>
            <a:r>
              <a:rPr lang="en-US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Παπαδάκης Χρήστος, </a:t>
            </a:r>
            <a:r>
              <a:rPr lang="el-GR" sz="4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Κεμετζετζίδου</a:t>
            </a:r>
            <a:r>
              <a:rPr lang="el-GR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Γεωργία</a:t>
            </a:r>
            <a:endParaRPr lang="el-GR" sz="4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342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0B698B93-DFA8-4D0D-8179-CD8E62758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br>
              <a:rPr lang="el-GR" sz="1400" b="1" dirty="0"/>
            </a:br>
            <a:r>
              <a:rPr lang="el-GR" sz="4800" dirty="0"/>
              <a:t>- Αρχεία Παρουσιάσεων </a:t>
            </a:r>
          </a:p>
          <a:p>
            <a:pPr marL="109728" indent="0" algn="ctr">
              <a:buNone/>
            </a:pPr>
            <a:r>
              <a:rPr lang="el-GR" sz="4800" dirty="0"/>
              <a:t>- Σύνδεσμοι </a:t>
            </a:r>
            <a:br>
              <a:rPr lang="el-GR" sz="4800" dirty="0"/>
            </a:br>
            <a:r>
              <a:rPr lang="el-GR" sz="4800" dirty="0"/>
              <a:t>για επικοινωνία </a:t>
            </a:r>
            <a:br>
              <a:rPr lang="el-GR" sz="4800" dirty="0"/>
            </a:br>
            <a:r>
              <a:rPr lang="el-GR" sz="4800" dirty="0"/>
              <a:t>μετά τις Παρουσιάσεις</a:t>
            </a:r>
          </a:p>
          <a:p>
            <a:pPr marL="109728" indent="0" algn="ctr">
              <a:buNone/>
            </a:pPr>
            <a:r>
              <a:rPr lang="el-GR" sz="4800" dirty="0"/>
              <a:t>- Στοιχεία Επικοινωνίας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2803A46E-6BEC-44E9-831B-B54F00B2F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en-US" sz="4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l-GR" sz="1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063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3FD635F3-E9C0-F588-49B0-883B7F5B0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18_OLYMPIA ELECTRONICS2022.pdf</a:t>
            </a:r>
            <a:endParaRPr lang="el-GR" sz="28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28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l-GR" sz="2800" dirty="0"/>
              <a:t>Τετάρτη 8 Ιουνίου, </a:t>
            </a:r>
            <a:r>
              <a:rPr lang="en-US" sz="2800" dirty="0"/>
              <a:t>14.30 – 16.30</a:t>
            </a:r>
            <a:b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</a:br>
            <a:endParaRPr lang="el-GR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b="1" dirty="0"/>
              <a:t>zoom meeting </a:t>
            </a:r>
            <a:r>
              <a:rPr lang="el-GR" sz="2000" dirty="0"/>
              <a:t>: </a:t>
            </a:r>
            <a:r>
              <a:rPr lang="en-US" sz="1700" dirty="0">
                <a:solidFill>
                  <a:srgbClr val="00B05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https://us06web.zoom.us/j/87497302057?pwd=OWs2U1c0czNBZ2FHU3VtMHlYZXM4Zz09</a:t>
            </a:r>
            <a:endParaRPr lang="el-GR" sz="1700" dirty="0">
              <a:solidFill>
                <a:srgbClr val="00B050"/>
              </a:solidFill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endParaRPr lang="el-GR" sz="1700" dirty="0"/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/>
              <a:t>Meeting ID 874 9730 2057 </a:t>
            </a:r>
            <a:endParaRPr lang="el-GR" sz="2000" dirty="0"/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/>
              <a:t>Passcode 368139</a:t>
            </a:r>
            <a:endParaRPr lang="el-GR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endParaRPr lang="el-GR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2800" dirty="0"/>
              <a:t>Αποστολή βιογραφικών : </a:t>
            </a:r>
            <a:r>
              <a:rPr lang="en-US" sz="2800" b="1" dirty="0" err="1">
                <a:solidFill>
                  <a:srgbClr val="00B050"/>
                </a:solidFill>
              </a:rPr>
              <a:t>cv@olympia</a:t>
            </a:r>
            <a:r>
              <a:rPr lang="en-US" sz="2800" b="1" dirty="0">
                <a:solidFill>
                  <a:srgbClr val="00B050"/>
                </a:solidFill>
              </a:rPr>
              <a:t> -electronics.gr</a:t>
            </a:r>
            <a:endParaRPr lang="el-GR" sz="28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4ED2F5F2-7542-2119-183D-D060868B6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l-G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Olympia Electronics</a:t>
            </a:r>
            <a:r>
              <a:rPr lang="el-G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Λακασάς</a:t>
            </a:r>
            <a:r>
              <a:rPr lang="el-G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Διονύσιος, </a:t>
            </a:r>
            <a:r>
              <a:rPr lang="el-GR"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Παρτάλα</a:t>
            </a:r>
            <a:r>
              <a:rPr lang="el-G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Εύα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769104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413CC85D-3F61-4796-9E14-343355A68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endParaRPr lang="el-GR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18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l-GR" sz="1800" b="1" u="sng" dirty="0">
                <a:solidFill>
                  <a:srgbClr val="00B050"/>
                </a:solidFill>
                <a:effectLst/>
                <a:latin typeface="Source Sans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https://view.genial.ly/60867983e432860d7fecbd16</a:t>
            </a:r>
            <a:endParaRPr lang="el-GR" sz="1800" b="1" u="sng" dirty="0">
              <a:solidFill>
                <a:srgbClr val="00B050"/>
              </a:solidFill>
              <a:effectLst/>
              <a:latin typeface="Source Sans Pro" panose="020B05030304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 </a:t>
            </a:r>
            <a: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endParaRPr lang="el-G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800" u="sng" dirty="0">
                <a:solidFill>
                  <a:srgbClr val="00B05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https://booking.open1.eu/ots-dipae/interviews</a:t>
            </a:r>
            <a:endParaRPr lang="el-GR" sz="1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br>
              <a:rPr lang="el-G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</a:b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Ελευθερία Παμπουκίδου, Ηuman Resources Generalist at OTS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Για αποστολή βιογραφικών: </a:t>
            </a:r>
            <a:r>
              <a:rPr lang="el-GR" sz="1800" u="sng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cv@ots.gr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Για ερωτήσεις επικοινωνήστε στα: </a:t>
            </a:r>
            <a:b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E-</a:t>
            </a: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mail: epampoukidou@ots.gr </a:t>
            </a:r>
            <a:b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l-GR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ηλέφωνο: 2310590128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BE998473-A261-434E-951A-56A54F7DC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l-GR" sz="36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  <a:r>
              <a:rPr lang="en-US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Open Technology Services</a:t>
            </a:r>
            <a:r>
              <a:rPr lang="el-GR" sz="36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Ελευθερία Παμπουκίδου </a:t>
            </a:r>
            <a:endParaRPr lang="el-GR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8965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D582D52F-62D2-4670-8345-9747B3F92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Σύνδεσμος αρχείου παρουσίασης </a:t>
            </a:r>
            <a:r>
              <a:rPr lang="el-GR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  <a:sym typeface="Wingdings" panose="05000000000000000000" pitchFamily="2" charset="2"/>
              </a:rPr>
              <a:t></a:t>
            </a:r>
            <a:r>
              <a:rPr lang="el-GR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 </a:t>
            </a:r>
            <a:endParaRPr lang="el-GR" sz="1800" u="sng" dirty="0">
              <a:latin typeface="Calibri" pitchFamily="34" charset="0"/>
              <a:cs typeface="Calibri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1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1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20_Smartup_tei_june22_compressed.pdf</a:t>
            </a:r>
            <a:endParaRPr lang="en-US" sz="18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br>
              <a:rPr lang="el-GR" sz="1800" b="1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</a:br>
            <a:r>
              <a:rPr lang="el-GR" sz="1800" b="1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Διεύθυνση συνάντησης</a:t>
            </a:r>
            <a:r>
              <a:rPr lang="el-GR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  <a:sym typeface="Wingdings" panose="05000000000000000000" pitchFamily="2" charset="2"/>
              </a:rPr>
              <a:t> Κατόπιν συνεννόησης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800" b="1" dirty="0">
              <a:effectLst/>
              <a:latin typeface="Calibri" pitchFamily="34" charset="0"/>
              <a:ea typeface="Times New Roman" panose="02020603050405020304" pitchFamily="18" charset="0"/>
              <a:cs typeface="Calibri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Στοιχεία επικοινωνίας :</a:t>
            </a:r>
            <a:br>
              <a:rPr lang="el-GR" sz="1800" b="1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</a:br>
            <a:r>
              <a:rPr lang="el-GR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Διεύθυνση: </a:t>
            </a:r>
            <a:r>
              <a:rPr lang="el-GR" sz="1800" dirty="0"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Κομνηνών 45, Ευοσμος 56224</a:t>
            </a:r>
            <a:endParaRPr lang="el-GR" sz="1800" dirty="0">
              <a:effectLst/>
              <a:latin typeface="Calibri" pitchFamily="34" charset="0"/>
              <a:ea typeface="Calibri" panose="020F0502020204030204" pitchFamily="34" charset="0"/>
              <a:cs typeface="Calibri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Τηλέφωνο: </a:t>
            </a:r>
            <a:r>
              <a:rPr lang="en-US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+30 2310 526279</a:t>
            </a:r>
            <a:br>
              <a:rPr lang="el-GR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</a:br>
            <a:r>
              <a:rPr lang="en-US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E-mail</a:t>
            </a:r>
            <a:r>
              <a:rPr lang="el-GR" sz="1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: </a:t>
            </a:r>
            <a:r>
              <a:rPr lang="el-GR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1800" u="sng" dirty="0">
                <a:solidFill>
                  <a:srgbClr val="00B050"/>
                </a:solidFill>
                <a:latin typeface="Calibri" pitchFamily="34" charset="0"/>
                <a:cs typeface="Calibri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hr@smartupweb.com</a:t>
            </a:r>
            <a:endParaRPr lang="el-GR" sz="1800" dirty="0">
              <a:solidFill>
                <a:srgbClr val="00B050"/>
              </a:solidFill>
              <a:latin typeface="Calibri" pitchFamily="34" charset="0"/>
              <a:cs typeface="Calibri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latin typeface="Calibri" pitchFamily="34" charset="0"/>
                <a:cs typeface="Calibri" pitchFamily="34" charset="0"/>
              </a:rPr>
              <a:t>website: </a:t>
            </a:r>
            <a:r>
              <a:rPr lang="el-GR" sz="1800" u="sng" dirty="0">
                <a:solidFill>
                  <a:srgbClr val="00B050"/>
                </a:solidFill>
                <a:latin typeface="Calibri" pitchFamily="34" charset="0"/>
                <a:cs typeface="Calibri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https://smartupweb.com/</a:t>
            </a:r>
            <a:endParaRPr lang="el-GR" sz="1800" dirty="0">
              <a:solidFill>
                <a:srgbClr val="00B050"/>
              </a:solidFill>
              <a:latin typeface="Calibri" pitchFamily="34" charset="0"/>
              <a:cs typeface="Calibri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E8AC2174-D307-41BB-A19E-459721546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l-GR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</a:t>
            </a:r>
            <a:r>
              <a:rPr lang="en-US" sz="40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Smartup</a:t>
            </a:r>
            <a:r>
              <a:rPr lang="el-GR" sz="40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Βαρδάκα</a:t>
            </a:r>
            <a:r>
              <a:rPr lang="en-US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40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Ελπίδα , </a:t>
            </a:r>
            <a:r>
              <a:rPr lang="el-GR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Στράτος </a:t>
            </a:r>
            <a:r>
              <a:rPr lang="el-GR" sz="40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Ευστρατιάδης</a:t>
            </a:r>
            <a:r>
              <a:rPr lang="el-GR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l-G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5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DE9D940C-500E-0BA4-F5CD-5D9F53C87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Σύνδεσμος αρχείου παρουσίασης </a:t>
            </a:r>
            <a:r>
              <a:rPr lang="el-GR" sz="2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  <a:sym typeface="Wingdings" panose="05000000000000000000" pitchFamily="2" charset="2"/>
              </a:rPr>
              <a:t></a:t>
            </a:r>
            <a:r>
              <a:rPr lang="el-GR" sz="2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 </a:t>
            </a:r>
            <a:endParaRPr lang="el-GR" sz="2800" u="sng" dirty="0">
              <a:latin typeface="Calibri" pitchFamily="34" charset="0"/>
              <a:cs typeface="Calibri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Senekis_Presentation_22.pptx</a:t>
            </a:r>
            <a:endParaRPr lang="el-GR" sz="28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8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Θέσεις Εργασίας :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/Αγγελία </a:t>
            </a: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CAE Designer 2022.pdf</a:t>
            </a:r>
            <a:endParaRPr lang="el-GR" sz="28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2800" dirty="0" err="1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Αγγελί</a:t>
            </a: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 Project Manager for Low Voltage Switchboards 2022.pdf</a:t>
            </a:r>
            <a:endParaRPr lang="el-GR" sz="28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8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/Αγγελία Τεχνίτης Παραγωγής 2022.pdf</a:t>
            </a:r>
            <a:endParaRPr lang="el-GR" sz="28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8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Στοιχεία επικοινωνίας :</a:t>
            </a:r>
            <a:br>
              <a:rPr lang="el-GR" sz="2800" b="1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</a:br>
            <a:r>
              <a:rPr lang="el-GR" sz="2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Διεύθυνση: </a:t>
            </a:r>
            <a:r>
              <a:rPr lang="el-GR" sz="2800" dirty="0">
                <a:solidFill>
                  <a:srgbClr val="17181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Industrial </a:t>
            </a:r>
            <a:r>
              <a:rPr lang="el-GR" sz="2800" dirty="0" err="1">
                <a:solidFill>
                  <a:srgbClr val="17181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Area</a:t>
            </a:r>
            <a:r>
              <a:rPr lang="el-GR" sz="2800" dirty="0">
                <a:solidFill>
                  <a:srgbClr val="17181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of </a:t>
            </a:r>
            <a:r>
              <a:rPr lang="el-GR" sz="2800" dirty="0" err="1">
                <a:solidFill>
                  <a:srgbClr val="17181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Sindos</a:t>
            </a:r>
            <a:r>
              <a:rPr lang="el-GR" sz="2800" dirty="0">
                <a:solidFill>
                  <a:srgbClr val="17181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, </a:t>
            </a:r>
            <a:r>
              <a:rPr lang="el-GR" sz="2800" dirty="0" err="1">
                <a:solidFill>
                  <a:srgbClr val="17181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Thessaloniki</a:t>
            </a:r>
            <a:r>
              <a:rPr lang="el-GR" sz="2800" dirty="0">
                <a:solidFill>
                  <a:srgbClr val="17181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C </a:t>
            </a:r>
            <a:r>
              <a:rPr lang="el-GR" sz="2800" dirty="0" err="1">
                <a:solidFill>
                  <a:srgbClr val="17181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Entrance</a:t>
            </a:r>
            <a:r>
              <a:rPr lang="el-GR" sz="2800" dirty="0">
                <a:solidFill>
                  <a:srgbClr val="17181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43 </a:t>
            </a:r>
            <a:r>
              <a:rPr lang="el-GR" sz="2800" dirty="0" err="1">
                <a:solidFill>
                  <a:srgbClr val="17181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Square</a:t>
            </a:r>
            <a:r>
              <a:rPr lang="el-GR" sz="2800" dirty="0">
                <a:solidFill>
                  <a:srgbClr val="17181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el-GR" sz="2800" dirty="0" err="1">
                <a:solidFill>
                  <a:srgbClr val="17181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Block</a:t>
            </a:r>
            <a:r>
              <a:rPr lang="el-GR" sz="2800" dirty="0">
                <a:solidFill>
                  <a:srgbClr val="17181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el-GR" sz="2800" dirty="0" err="1">
                <a:solidFill>
                  <a:srgbClr val="17181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Road</a:t>
            </a:r>
            <a:r>
              <a:rPr lang="el-GR" sz="2800" dirty="0">
                <a:solidFill>
                  <a:srgbClr val="17181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DA - 11 </a:t>
            </a:r>
            <a:endParaRPr lang="el-GR" sz="2800" dirty="0">
              <a:effectLst/>
              <a:latin typeface="Calibri" pitchFamily="34" charset="0"/>
              <a:ea typeface="Calibri" panose="020F0502020204030204" pitchFamily="34" charset="0"/>
              <a:cs typeface="Calibri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Τηλέφωνο: </a:t>
            </a:r>
            <a:r>
              <a:rPr lang="el-GR" sz="2800" dirty="0">
                <a:solidFill>
                  <a:srgbClr val="17181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2310 797024 &amp; 2310 569851 </a:t>
            </a:r>
            <a:br>
              <a:rPr lang="el-GR" sz="2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</a:br>
            <a:r>
              <a:rPr lang="en-US" sz="2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E-mail</a:t>
            </a:r>
            <a:r>
              <a:rPr lang="el-GR" sz="28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: </a:t>
            </a:r>
            <a:r>
              <a:rPr lang="el-GR" sz="2800" b="1" u="sng" dirty="0">
                <a:solidFill>
                  <a:srgbClr val="00B05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info@senekis.gr</a:t>
            </a:r>
            <a:r>
              <a:rPr lang="el-GR" sz="2800" b="1" dirty="0">
                <a:solidFill>
                  <a:srgbClr val="00B05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</a:t>
            </a:r>
            <a:endParaRPr lang="el-GR" sz="2800" b="1" dirty="0">
              <a:solidFill>
                <a:srgbClr val="00B050"/>
              </a:solidFill>
              <a:latin typeface="Calibri" pitchFamily="34" charset="0"/>
              <a:cs typeface="Calibri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dirty="0" err="1">
                <a:latin typeface="Calibri" pitchFamily="34" charset="0"/>
                <a:cs typeface="Calibri" pitchFamily="34" charset="0"/>
              </a:rPr>
              <a:t>website</a:t>
            </a:r>
            <a:r>
              <a:rPr lang="el-GR" sz="2800" dirty="0">
                <a:latin typeface="Calibri" pitchFamily="34" charset="0"/>
                <a:cs typeface="Calibri" pitchFamily="34" charset="0"/>
              </a:rPr>
              <a:t>: </a:t>
            </a:r>
            <a:r>
              <a:rPr lang="el-GR" sz="1800" u="sng" dirty="0">
                <a:solidFill>
                  <a:srgbClr val="FF8119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l-GR" sz="32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www.senekis.gr</a:t>
            </a:r>
            <a:endParaRPr lang="el-GR" sz="32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E0BD645E-F17B-25F4-4458-9F189C2EC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21</a:t>
            </a:r>
            <a:r>
              <a:rPr lang="en-US" sz="4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4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SENEKIS Electrical Switchboards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277872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7190E081-D697-1FBD-028D-33D81CB74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Σύνδεσμος αρχείου παρουσίασης </a:t>
            </a:r>
            <a:r>
              <a:rPr lang="el-GR" sz="24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 </a:t>
            </a:r>
            <a:endParaRPr lang="el-GR" sz="2400" u="sng" dirty="0">
              <a:latin typeface="Calibri" pitchFamily="34" charset="0"/>
              <a:cs typeface="Calibri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Θέσεις Εργασίας :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http://aetos.it.teithe.gr/~gouliana/IT SUPPORT_</a:t>
            </a:r>
            <a:r>
              <a:rPr lang="el-GR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ΑΓΓΕΛΙΑ.</a:t>
            </a:r>
            <a:r>
              <a:rPr lang="en-US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pdf</a:t>
            </a:r>
            <a:endParaRPr lang="en-US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  <a:t>Στοιχεία επικοινωνίας :</a:t>
            </a:r>
            <a:br>
              <a:rPr lang="el-GR" sz="2400" b="1" dirty="0">
                <a:effectLst/>
                <a:latin typeface="Calibri" pitchFamily="34" charset="0"/>
                <a:ea typeface="Times New Roman" panose="02020603050405020304" pitchFamily="18" charset="0"/>
                <a:cs typeface="Calibri" pitchFamily="34" charset="0"/>
              </a:rPr>
            </a:b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Αποστολή βιογραφικών: </a:t>
            </a:r>
            <a:r>
              <a:rPr lang="el-GR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hr@agrohellas.com </a:t>
            </a:r>
            <a:endParaRPr lang="en-US" sz="28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Τηλέφωνο επικοινωνίας: 2310 710004 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85254500-27A8-7B8D-D2C8-0E2D3B184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22. </a:t>
            </a:r>
            <a:r>
              <a:rPr lang="en-US" dirty="0" err="1"/>
              <a:t>AgroHellas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04517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45C3DA37-7992-3BD4-D82A-78527FC47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de-DE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1.TEI_HR_Presentation_GR.pptx</a:t>
            </a:r>
            <a:endParaRPr lang="de-DE" sz="24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pl-PL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1.Niki_Inox_Promo1min.mp4</a:t>
            </a:r>
            <a:endParaRPr lang="el-GR" sz="24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https://we.tl/t-oaZBuO8SCB</a:t>
            </a:r>
            <a:endParaRPr lang="el-GR" sz="18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4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 Κατόπιν συνεννόησης</a:t>
            </a:r>
            <a:endParaRPr lang="en-U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</a:p>
          <a:p>
            <a:r>
              <a:rPr lang="el-GR" sz="18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Βιομηχανική Περιοχή Θεσσαλονίκης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l-GR" sz="180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Σίνδος</a:t>
            </a:r>
            <a:r>
              <a:rPr lang="el-GR" sz="18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57022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de-DE" sz="1800" b="1" dirty="0">
                <a:solidFill>
                  <a:srgbClr val="5B9BD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</a:t>
            </a:r>
            <a:r>
              <a:rPr lang="el-GR" sz="18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+30 2310 798 696</a:t>
            </a:r>
          </a:p>
          <a:p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Αποστολή βιογραφικών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: </a:t>
            </a:r>
            <a:r>
              <a:rPr lang="en-US" sz="1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andreas@niki-inox.gr</a:t>
            </a:r>
            <a:endParaRPr lang="el-GR" sz="18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8BFDF28D-CA2B-B720-EFE0-5F9D99915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1. Niki Inox, </a:t>
            </a: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Τανταλίδης Μάκης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3003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210AFD17-A9C6-9D3B-E43D-7DC82DD23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2"/>
              </a:rPr>
              <a:t>https://www.dropbox.com/scl/fi/rc3vfup35ok1r7ldzffig/Innovation-Challenge-Accn-SKG-presentation-June-2022.pptx?dl=0&amp;rlkey=jqerhfq0fleev5mbkrdpsjrh1</a:t>
            </a:r>
            <a:endParaRPr lang="el-GR" sz="1800" u="sng" dirty="0">
              <a:solidFill>
                <a:srgbClr val="0563C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3"/>
              </a:rPr>
              <a:t>https://www.accenture.com/gr-en/careers/jobsearch?jk=&amp;sb=1&amp;pg=1&amp;vw=0&amp;is_rj=0</a:t>
            </a:r>
            <a:endParaRPr lang="el-GR" sz="1800" u="sng" dirty="0">
              <a:solidFill>
                <a:srgbClr val="0563C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  Κατόπιν συνεννόησης</a:t>
            </a:r>
            <a:endParaRPr lang="en-US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2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u="sng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christina</a:t>
            </a:r>
            <a:r>
              <a:rPr lang="el-GR" sz="1800" u="sng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souli</a:t>
            </a:r>
            <a:r>
              <a:rPr lang="el-GR" sz="1800" u="sng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1800" u="sng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accenture</a:t>
            </a:r>
            <a:r>
              <a:rPr lang="el-GR" sz="1800" u="sng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</a:t>
            </a:r>
            <a:endParaRPr lang="el-GR" sz="18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B9A6E56E-A561-6604-6927-133243A81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2. Accenture</a:t>
            </a:r>
            <a: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Χαϊκάλης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Θεόδωρος</a:t>
            </a:r>
            <a:b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37098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4980B27C-475A-046D-9275-6A814A372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24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3_airshop_tei_presentation.ppsx</a:t>
            </a:r>
            <a:endParaRPr lang="el-GR" sz="24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Κατόπιν συνεννόησης</a:t>
            </a:r>
            <a:endParaRPr lang="en-U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l-GR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3 N. </a:t>
            </a:r>
            <a:r>
              <a:rPr lang="el-GR" sz="1800" dirty="0" err="1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Kountouriotou</a:t>
            </a:r>
            <a:r>
              <a:rPr lang="el-GR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| 546 25</a:t>
            </a:r>
            <a:br>
              <a:rPr lang="el-GR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</a:br>
            <a:r>
              <a:rPr lang="el-GR" sz="1800" dirty="0" err="1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Thessaloniki</a:t>
            </a:r>
            <a:r>
              <a:rPr lang="el-GR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| </a:t>
            </a:r>
            <a:r>
              <a:rPr lang="el-GR" sz="1800" dirty="0" err="1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Greece</a:t>
            </a:r>
            <a:endParaRPr lang="el-GR" sz="1800" dirty="0">
              <a:effectLst/>
              <a:latin typeface="Helvetica" panose="020B0604020202020204" pitchFamily="34" charset="0"/>
              <a:ea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l-GR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Βιογραφικά : </a:t>
            </a:r>
            <a:r>
              <a:rPr lang="en-US" sz="1800" dirty="0">
                <a:solidFill>
                  <a:srgbClr val="00B05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cv@airshop.gr</a:t>
            </a:r>
            <a:br>
              <a:rPr lang="el-GR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A10F9837-E97D-BD2F-92BD-9D3A7FA80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</a:t>
            </a:r>
            <a:r>
              <a:rPr lang="el-GR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airshop.gr, Σπύρος Θεοδωρίδης, Γιάννης </a:t>
            </a:r>
            <a:r>
              <a:rPr lang="el-GR" sz="4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Ακμανίδης</a:t>
            </a:r>
            <a:r>
              <a:rPr lang="el-GR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506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772EF026-8398-448A-08B9-4C8F523CA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http://aetos.it.teithe.gr/~gouliana/</a:t>
            </a:r>
            <a:r>
              <a:rPr lang="el-GR" sz="2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4_</a:t>
            </a:r>
            <a:r>
              <a:rPr lang="en-US" sz="2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AgroTechCareerDay2022ForIHUCareerDays.pdf</a:t>
            </a:r>
            <a:endParaRPr lang="en-US" sz="28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8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Διεύθυνση: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8o </a:t>
            </a: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Χιλιόμετρο Θεσσαλονίκη-Αθήνα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Τηλέφωνο: 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2310795018 - 408</a:t>
            </a:r>
            <a:endParaRPr lang="el-GR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E-</a:t>
            </a:r>
            <a:r>
              <a:rPr lang="el-GR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mail</a:t>
            </a: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για την αποστολή των βιογραφικών: </a:t>
            </a:r>
            <a:r>
              <a:rPr lang="en-US" sz="2200" b="1" u="sng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hr</a:t>
            </a:r>
            <a:r>
              <a:rPr lang="el-GR" sz="22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2200" b="1" u="sng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agrotechniki</a:t>
            </a:r>
            <a:r>
              <a:rPr lang="el-GR" sz="22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22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</a:t>
            </a:r>
            <a:r>
              <a:rPr lang="en-US" sz="22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2200" dirty="0">
              <a:solidFill>
                <a:srgbClr val="00B050"/>
              </a:solidFill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911C614F-DC48-CFE6-2E48-0EE485ACF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rgbClr val="00B05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l-GR" sz="4000" dirty="0">
                <a:solidFill>
                  <a:srgbClr val="00B05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lang="en-US" sz="40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grotech</a:t>
            </a:r>
            <a:r>
              <a:rPr lang="en-US" sz="4000" dirty="0">
                <a:solidFill>
                  <a:srgbClr val="00B05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Τσελεμπής Χρήστος</a:t>
            </a:r>
            <a:r>
              <a:rPr lang="en-US" sz="40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400" b="1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Ανδρόνης</a:t>
            </a:r>
            <a:r>
              <a:rPr lang="el-GR" sz="4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Αθανάσιος </a:t>
            </a:r>
            <a:b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67456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0E2EBE08-ED25-10FB-2488-43ABCF233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http://aetos.it.teithe.gr/~gouliana</a:t>
            </a:r>
            <a:r>
              <a:rPr lang="el-GR" sz="24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24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5_202102_ATC_Company_Profile_Recruiting_Events.pptx</a:t>
            </a:r>
            <a:endParaRPr lang="el-GR" sz="2400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</a:p>
          <a:p>
            <a:r>
              <a:rPr lang="en-US" sz="1800" dirty="0">
                <a:solidFill>
                  <a:srgbClr val="25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Microsoft Teams meeting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b="1" dirty="0">
                <a:solidFill>
                  <a:srgbClr val="25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Join on your computer or mobile app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u="sng" dirty="0">
                <a:solidFill>
                  <a:srgbClr val="00B050"/>
                </a:solidFill>
                <a:effectLst/>
                <a:latin typeface="Segoe UI Semibold" panose="020B0702040204020203" pitchFamily="34" charset="0"/>
                <a:ea typeface="Calibri" panose="020F0502020204030204" pitchFamily="34" charset="0"/>
                <a:hlinkClick r:id="rId3" tooltip="https://teams.microsoft.com/l/meetup-join/19%3ameeting_zjnhmdvjmgqtntgxnc00ntu3lwfimwitymm1owuzmmewzgqz%40thread.v2/0?context=%7b%22tid%22%3a%22557548b4-3aa1-4d78-8499-dec8d23917a2%22%2c%22oid%22%3a%229d06b61b-6dbb-44d5-b7b8-161c69a854ca%22%7d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 to join the meeting</a:t>
            </a:r>
            <a:endParaRPr lang="el-GR" sz="18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1800" dirty="0">
                <a:solidFill>
                  <a:srgbClr val="3C3C3B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T</a:t>
            </a:r>
            <a:r>
              <a:rPr lang="el-GR" sz="1800" dirty="0">
                <a:solidFill>
                  <a:srgbClr val="3C3C3B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: +30 210 6874300</a:t>
            </a:r>
            <a:r>
              <a:rPr lang="el-GR" sz="1800" b="1" dirty="0">
                <a:solidFill>
                  <a:srgbClr val="3C3C3B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 </a:t>
            </a:r>
          </a:p>
          <a:p>
            <a:pPr marL="109728" indent="0">
              <a:buNone/>
            </a:pPr>
            <a:r>
              <a:rPr lang="el-GR" sz="1800" b="1" dirty="0">
                <a:solidFill>
                  <a:srgbClr val="3C3C3B"/>
                </a:solidFill>
                <a:latin typeface="Tahoma" panose="020B0604030504040204" pitchFamily="34" charset="0"/>
                <a:ea typeface="Calibri" panose="020F0502020204030204" pitchFamily="34" charset="0"/>
              </a:rPr>
              <a:t>Βιογραφικά : </a:t>
            </a:r>
            <a:r>
              <a:rPr lang="en-US" sz="2800" u="sng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hr</a:t>
            </a:r>
            <a:r>
              <a:rPr lang="el-GR" sz="2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2800" u="sng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atc</a:t>
            </a:r>
            <a:r>
              <a:rPr lang="el-GR" sz="2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2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</a:t>
            </a:r>
            <a:r>
              <a:rPr lang="en-US" sz="2800" dirty="0">
                <a:solidFill>
                  <a:srgbClr val="00B05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 </a:t>
            </a:r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4A25B275-3754-D6C2-A8E0-9B35EF29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n-US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Atc</a:t>
            </a:r>
            <a:r>
              <a:rPr lang="el-G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Θωμάς </a:t>
            </a:r>
            <a:r>
              <a:rPr lang="el-GR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Σουνάπογλου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19813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F0C63D75-E8F1-1F0C-EBF5-B9EF22396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https://mail.dataways.gr/cs/index.php/s/9Ex7Q5ZCNQMkTRP</a:t>
            </a:r>
            <a:r>
              <a:rPr lang="el-GR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l-GR" sz="2400" b="1" dirty="0">
              <a:solidFill>
                <a:srgbClr val="00B0F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Περιγραφή των θέσεων εργασίας που είναι ανοιχτές : 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https://www.dataways.gr/etairika-nea/we-are-hiring/</a:t>
            </a:r>
            <a:r>
              <a:rPr lang="el-GR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 algn="just"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Η ηλεκτρονική διεύθυνση συνάντησης με τους φοιτητές για μετά τις 04/06 είναι: 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https://dataways.webex.com/meet/etsatis</a:t>
            </a:r>
            <a:endParaRPr lang="el-GR" sz="1800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9728" indent="0" algn="just"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Η ημερομηνία και ώρα θα ορίζεται κατόπιν επικοινωνίας του ενδιαφερόμενου φοιτητή/φοιτήτριας μαζί μας μέσω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email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στο: 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recruiting@dataways.gr</a:t>
            </a:r>
            <a:r>
              <a:rPr lang="el-GR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και συμπληρωματικά εάν χρειαστεί στο 2310 953 953.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</a:p>
          <a:p>
            <a:r>
              <a:rPr lang="el-GR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Αποστολή βιογραφικών : 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Email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en-US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recruiting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1800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dataways</a:t>
            </a:r>
            <a:r>
              <a:rPr lang="el-GR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80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</a:t>
            </a:r>
            <a:r>
              <a:rPr lang="el-GR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Τηλ.:2310 953 953, Υπεύθυνοι: κ. Σαλονικιάς, κ. Παπαδόπουλος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77B3B502-7986-1F90-FA43-988765F70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en-US" sz="4000" b="1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DataWays</a:t>
            </a:r>
            <a:r>
              <a:rPr lang="en-US" sz="40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40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Σταύρος Σαλονικιάς , </a:t>
            </a:r>
            <a:r>
              <a:rPr lang="el-GR" sz="40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Παπαδόπουλος Τάσος, </a:t>
            </a:r>
            <a:r>
              <a:rPr lang="el-GR" sz="40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Ευάγγελος </a:t>
            </a:r>
            <a:r>
              <a:rPr lang="el-GR" sz="4000" b="1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Τσάτης</a:t>
            </a:r>
            <a:r>
              <a:rPr lang="el-GR" sz="40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br>
              <a:rPr lang="el-GR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31378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0D6E267B-9662-7943-3381-E02801D52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Σύνδεσμος αρχείου παρουσίασης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Δεν έγινε Παρουσίαση </a:t>
            </a:r>
            <a:b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en-US" sz="2800" u="sng" dirty="0">
              <a:solidFill>
                <a:schemeClr val="accent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Διεύθυνση συνάντησης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Κατόπιν συνεννόησης</a:t>
            </a:r>
            <a:endParaRPr lang="en-US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l-GR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Στοιχεία επικοινωνίας :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rgbClr val="201F1E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Nestoros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rgbClr val="201F1E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rgbClr val="201F1E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Typa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rgbClr val="201F1E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7, 546 46 GR</a:t>
            </a:r>
            <a:b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201F1E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rgbClr val="201F1E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+30 2310 88 88 70</a:t>
            </a:r>
            <a:endParaRPr kumimoji="0" lang="en-US" altLang="el-GR" sz="2800" b="0" i="0" u="none" strike="noStrike" cap="none" normalizeH="0" baseline="0" dirty="0">
              <a:ln>
                <a:noFill/>
              </a:ln>
              <a:solidFill>
                <a:srgbClr val="201F1E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l-GR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ποστολή</a:t>
            </a:r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l-GR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ιογραφικών</a:t>
            </a:r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l-GR" sz="1800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hr@itrust.gr</a:t>
            </a:r>
            <a:endParaRPr kumimoji="0" lang="el-GR" altLang="el-GR" sz="4000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  <a:p>
            <a:endParaRPr lang="el-GR" dirty="0"/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38C02834-1FEA-5A5F-5AD9-CB6BC3E95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7. </a:t>
            </a:r>
            <a:r>
              <a:rPr lang="en-US" dirty="0" err="1"/>
              <a:t>Itrust</a:t>
            </a:r>
            <a:r>
              <a:rPr lang="en-US" dirty="0"/>
              <a:t> 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Digital, </a:t>
            </a:r>
            <a:r>
              <a:rPr lang="el-GR" sz="4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Κατερίνα </a:t>
            </a:r>
            <a:r>
              <a:rPr lang="el-GR" sz="40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Χίντερλη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4391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4371</TotalTime>
  <Words>2202</Words>
  <Application>Microsoft Office PowerPoint</Application>
  <PresentationFormat>Προβολή στην οθόνη (4:3)</PresentationFormat>
  <Paragraphs>283</Paragraphs>
  <Slides>24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39" baseType="lpstr">
      <vt:lpstr>Arial</vt:lpstr>
      <vt:lpstr>Calibri</vt:lpstr>
      <vt:lpstr>Helvetica</vt:lpstr>
      <vt:lpstr>Lucida Sans Unicode</vt:lpstr>
      <vt:lpstr>Roboto</vt:lpstr>
      <vt:lpstr>Segoe UI</vt:lpstr>
      <vt:lpstr>Segoe UI Semibold</vt:lpstr>
      <vt:lpstr>Source Sans Pro</vt:lpstr>
      <vt:lpstr>Tahoma</vt:lpstr>
      <vt:lpstr>Times New Roman</vt:lpstr>
      <vt:lpstr>Verdana</vt:lpstr>
      <vt:lpstr>Wingdings</vt:lpstr>
      <vt:lpstr>Wingdings 2</vt:lpstr>
      <vt:lpstr>Wingdings 3</vt:lpstr>
      <vt:lpstr>Συγκέντρωση</vt:lpstr>
      <vt:lpstr>    ΠΡΟΓΡΑΜΜΑ ΗΜΕΡΑΣ ΚΑΡΙΕΡΑΣ 2022</vt:lpstr>
      <vt:lpstr> </vt:lpstr>
      <vt:lpstr>1. Niki Inox, Τανταλίδης Μάκης</vt:lpstr>
      <vt:lpstr>2. Accenture, Χαϊκάλης Θεόδωρος </vt:lpstr>
      <vt:lpstr>3. airshop.gr, Σπύρος Θεοδωρίδης, Γιάννης Ακμανίδης </vt:lpstr>
      <vt:lpstr>4. Αgrotech, Τσελεμπής Χρήστος, Ανδρόνης Αθανάσιος  </vt:lpstr>
      <vt:lpstr>5. Atc, Θωμάς Σουνάπογλου</vt:lpstr>
      <vt:lpstr>6. DataWays, Σταύρος Σαλονικιάς , Παπαδόπουλος Τάσος, Ευάγγελος Τσάτης  </vt:lpstr>
      <vt:lpstr>7. Itrust Digital, Κατερίνα Χίντερλη</vt:lpstr>
      <vt:lpstr>8. Hellas Signs, Βουδούρης Νίκος</vt:lpstr>
      <vt:lpstr>9. Real Tobacco  , Δέσποινα Γαβριηλίδου, Σταύρος Δεμουρτζίδης</vt:lpstr>
      <vt:lpstr>10. Tessera Multimedia, Βασίλειος Εφόπουλος </vt:lpstr>
      <vt:lpstr>11. Aineas, Ξεφτέρης Χαράλαμπος</vt:lpstr>
      <vt:lpstr>12. EPI Systems, Μουτζούρης Tάσος </vt:lpstr>
      <vt:lpstr>13. FoodTec Solutions, Μαυριτσάκη Ραφαέλα, Χρόνης Κωνσταντίνος</vt:lpstr>
      <vt:lpstr>14. Gnomon Informatics, Λεσκασέλης Βάκχος , Κοσκερίδου Ξανθίππη , Καγγελίδης Κωνσταντίνος  </vt:lpstr>
      <vt:lpstr>15. GWF Labs, Τιντίνης Αλέξανδρος  </vt:lpstr>
      <vt:lpstr>16. Itsaur, Γρηγοριάδης Γρηγόριος</vt:lpstr>
      <vt:lpstr>17. Lioncode, Παπαδάκης Χρήστος, Κεμετζετζίδου Γεωργία</vt:lpstr>
      <vt:lpstr>18. Olympia Electronics, Λακασάς Διονύσιος, Παρτάλα Εύα</vt:lpstr>
      <vt:lpstr>19. Open Technology Services, Ελευθερία Παμπουκίδου </vt:lpstr>
      <vt:lpstr>20. Smartup, Βαρδάκα Ελπίδα , Στράτος Ευστρατιάδης </vt:lpstr>
      <vt:lpstr>21. SENEKIS Electrical Switchboards</vt:lpstr>
      <vt:lpstr>22. AgroHellas</vt:lpstr>
    </vt:vector>
  </TitlesOfParts>
  <Company>TEI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 ΗΜΕΡΙΔΑΣ</dc:title>
  <dc:creator>Praktiki</dc:creator>
  <cp:lastModifiedBy>Θοδωρής Γουλιάνας</cp:lastModifiedBy>
  <cp:revision>331</cp:revision>
  <cp:lastPrinted>2017-09-05T11:19:24Z</cp:lastPrinted>
  <dcterms:created xsi:type="dcterms:W3CDTF">2015-09-07T12:57:52Z</dcterms:created>
  <dcterms:modified xsi:type="dcterms:W3CDTF">2022-06-07T12:16:45Z</dcterms:modified>
</cp:coreProperties>
</file>