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70" r:id="rId3"/>
    <p:sldId id="440" r:id="rId4"/>
    <p:sldId id="371" r:id="rId5"/>
    <p:sldId id="416" r:id="rId6"/>
    <p:sldId id="372" r:id="rId7"/>
    <p:sldId id="373" r:id="rId8"/>
    <p:sldId id="427" r:id="rId9"/>
    <p:sldId id="375" r:id="rId10"/>
    <p:sldId id="423" r:id="rId11"/>
    <p:sldId id="425" r:id="rId12"/>
    <p:sldId id="377" r:id="rId13"/>
    <p:sldId id="424" r:id="rId14"/>
    <p:sldId id="401" r:id="rId15"/>
    <p:sldId id="419" r:id="rId16"/>
    <p:sldId id="402" r:id="rId17"/>
    <p:sldId id="407" r:id="rId18"/>
    <p:sldId id="417" r:id="rId19"/>
    <p:sldId id="418" r:id="rId20"/>
    <p:sldId id="378" r:id="rId21"/>
    <p:sldId id="305" r:id="rId22"/>
    <p:sldId id="383" r:id="rId23"/>
    <p:sldId id="421" r:id="rId24"/>
    <p:sldId id="413" r:id="rId25"/>
    <p:sldId id="422" r:id="rId26"/>
    <p:sldId id="428" r:id="rId27"/>
    <p:sldId id="429" r:id="rId28"/>
    <p:sldId id="387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66926-4CF2-41AA-8EEE-6DC72C2A7D27}" type="datetimeFigureOut">
              <a:rPr lang="el-GR" smtClean="0"/>
              <a:pPr/>
              <a:t>24/10/2023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DC974-AD7C-40E0-AFCE-EC0DA7D6236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8D1AF-751E-4449-99D9-BC27B1C99465}" type="datetimeFigureOut">
              <a:rPr lang="el-GR" smtClean="0"/>
              <a:pPr/>
              <a:t>24/10/2023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BEB2A-9F26-4ED9-B76D-FF58FD3B5A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842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582109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582109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 tIns="45720" anchor="b">
            <a:normAutofit/>
          </a:bodyPr>
          <a:lstStyle>
            <a:lvl1pPr>
              <a:defRPr sz="48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74178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777889"/>
            <a:ext cx="4041775" cy="736711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>
                <a:latin typeface="+mj-lt"/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>
                <a:latin typeface="+mj-lt"/>
              </a:defRPr>
            </a:lvl1pPr>
            <a:lvl2pPr>
              <a:defRPr sz="26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l-GR"/>
              <a:t>2016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WUmb5GyjMA64z6d9u05l1ifM1tAoBXHJ/edit?usp=sharing&amp;ouid=101182883498925174953&amp;rtpof=true&amp;sd=tru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DaCF4DnYp1DHGeio0pDN-3tK3264YEi/edit?usp=sharing&amp;ouid=101182883498925174953&amp;rtpof=true&amp;sd=true" TargetMode="External"/><Relationship Id="rId2" Type="http://schemas.openxmlformats.org/officeDocument/2006/relationships/hyperlink" Target="https://atlas.grnet.gr/practiceoff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DlsdoyucYr85jWxuJeAl-22luQkPFFMg/view?usp=sharing" TargetMode="External"/><Relationship Id="rId4" Type="http://schemas.openxmlformats.org/officeDocument/2006/relationships/hyperlink" Target="https://docs.google.com/document/d/1laEdV5OoZpbBR7Mvan7DakA_I3HFYQms/edit?usp=sharing&amp;ouid=101182883498925174953&amp;rtpof=true&amp;sd=tru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DaCF4DnYp1DHGeio0pDN-3tK3264YEi/edit?usp=sharing&amp;ouid=101182883498925174953&amp;rtpof=true&amp;sd=true" TargetMode="External"/><Relationship Id="rId2" Type="http://schemas.openxmlformats.org/officeDocument/2006/relationships/hyperlink" Target="https://docs.google.com/document/d/1LXf7L-zxo3TcerjfBiDiLi5uCV2VRQ4Y/edit?usp=sharing&amp;ouid=101182883498925174953&amp;rtpof=true&amp;sd=tru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laEdV5OoZpbBR7Mvan7DakA_I3HFYQms/edit?usp=sharing&amp;ouid=101182883498925174953&amp;rtpof=true&amp;sd=tru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ka.g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raktiki.ihu.gr/cr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46176" y="620688"/>
            <a:ext cx="7851648" cy="2304256"/>
          </a:xfrm>
        </p:spPr>
        <p:txBody>
          <a:bodyPr>
            <a:no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Σχολή Μηχανικών</a:t>
            </a:r>
            <a:br>
              <a:rPr lang="el-GR" sz="2400" dirty="0"/>
            </a:br>
            <a:r>
              <a:rPr lang="el-GR" sz="2400" dirty="0"/>
              <a:t>ΔΙ.ΠΑ.Ε.</a:t>
            </a:r>
            <a:br>
              <a:rPr lang="el-GR" sz="2400" dirty="0"/>
            </a:br>
            <a:br>
              <a:rPr lang="el-GR" sz="2400" dirty="0"/>
            </a:br>
            <a:r>
              <a:rPr lang="el-GR" sz="2400" dirty="0"/>
              <a:t>Πρώην Τμήμα Μηχανικών Πληροφορικής Τ.Ε.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1104" y="2506303"/>
            <a:ext cx="7854696" cy="1752600"/>
          </a:xfrm>
        </p:spPr>
        <p:txBody>
          <a:bodyPr>
            <a:noAutofit/>
          </a:bodyPr>
          <a:lstStyle/>
          <a:p>
            <a:endParaRPr lang="el-GR" sz="1600" dirty="0"/>
          </a:p>
          <a:p>
            <a:endParaRPr lang="el-GR" sz="1600" dirty="0"/>
          </a:p>
          <a:p>
            <a:pPr algn="ctr"/>
            <a:endParaRPr lang="el-GR" sz="32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l-GR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ΒΗΜΑΤΑ </a:t>
            </a:r>
          </a:p>
          <a:p>
            <a:pPr algn="ctr"/>
            <a:r>
              <a:rPr lang="el-GR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ΓΙΑ ΤΗΝ ΥΠΟΒΟΛΗ ΤΗΣ ΑΙΤΗΣΗΣ </a:t>
            </a:r>
          </a:p>
          <a:p>
            <a:pPr algn="ctr"/>
            <a:r>
              <a:rPr lang="el-GR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ΚΑΙ ΤΗΝ ΕΝΤΑΞΗ ΣΤΟ ΠΡΟΓΡΑΜΜΑ ΕΣΠΑ</a:t>
            </a:r>
          </a:p>
          <a:p>
            <a:pPr algn="ctr"/>
            <a:endParaRPr lang="el-GR" sz="16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endParaRPr lang="el-GR" sz="1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341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13602"/>
          </a:xfrm>
        </p:spPr>
        <p:txBody>
          <a:bodyPr anchor="ctr">
            <a:norm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l-GR" sz="1800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4" name="Picture 2" descr="C:\Users\User\Desktop\ΠΡΑΚΤΙΚΗ\ΠΑ1.png">
            <a:extLst>
              <a:ext uri="{FF2B5EF4-FFF2-40B4-BE49-F238E27FC236}">
                <a16:creationId xmlns:a16="http://schemas.microsoft.com/office/drawing/2014/main" id="{DB5A1D3C-A6CB-AB61-4593-229920397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691680"/>
            <a:ext cx="6874313" cy="4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l-GR" sz="1800" dirty="0">
                <a:solidFill>
                  <a:schemeClr val="folHlink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l-GR" sz="3600" dirty="0"/>
              <a:t>Ξεκινάτε με τη συμπλήρωση </a:t>
            </a:r>
            <a:r>
              <a:rPr lang="el-GR" sz="3200" dirty="0"/>
              <a:t>τ</a:t>
            </a:r>
            <a:r>
              <a:rPr lang="el-GR" sz="3600" dirty="0"/>
              <a:t>ης Φόρμας </a:t>
            </a:r>
            <a:br>
              <a:rPr lang="el-GR" sz="3600" dirty="0"/>
            </a:br>
            <a:r>
              <a:rPr lang="el-GR" sz="3600" dirty="0"/>
              <a:t>«Φόρμα </a:t>
            </a:r>
            <a:r>
              <a:rPr lang="el-GR" sz="3600" dirty="0" err="1"/>
              <a:t>μοριοδότησης</a:t>
            </a:r>
            <a:r>
              <a:rPr lang="el-GR" sz="3600" dirty="0"/>
              <a:t>», </a:t>
            </a: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l-GR" sz="2400" dirty="0"/>
              <a:t>την οποία συμπληρώνετε με βάση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l-GR" sz="2400" dirty="0"/>
              <a:t>την αναλυτική βαθμολογία, </a:t>
            </a:r>
            <a:endParaRPr lang="en-US" sz="2400" dirty="0"/>
          </a:p>
          <a:p>
            <a:r>
              <a:rPr lang="el-GR" sz="2400" dirty="0"/>
              <a:t>το εκκαθαριστικό της Εφορίας </a:t>
            </a:r>
            <a:endParaRPr lang="en-US" sz="2400" dirty="0"/>
          </a:p>
          <a:p>
            <a:r>
              <a:rPr lang="el-GR" sz="2400" dirty="0"/>
              <a:t>και τα κοινωνικά κριτήρια (εάν έχετε)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4" name="Picture 2" descr="C:\Users\User\Desktop\ΠΡΑΚΤΙΚΗ\ΠΑ2.png">
            <a:extLst>
              <a:ext uri="{FF2B5EF4-FFF2-40B4-BE49-F238E27FC236}">
                <a16:creationId xmlns:a16="http://schemas.microsoft.com/office/drawing/2014/main" id="{928A8FC4-31CD-036C-A91D-EF375B9CF0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5" y="1773238"/>
            <a:ext cx="8091310" cy="4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 anchor="ctr">
            <a:norm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93192" lvl="1" indent="0" algn="just">
              <a:buNone/>
            </a:pPr>
            <a:r>
              <a:rPr lang="el-GR" sz="2400" dirty="0"/>
              <a:t>Μετά τη συμπλήρωση τ</a:t>
            </a:r>
            <a:r>
              <a:rPr lang="el-GR" dirty="0"/>
              <a:t>ης Φόρμας </a:t>
            </a:r>
            <a:r>
              <a:rPr lang="el-GR" dirty="0" err="1"/>
              <a:t>Μοριοδότησης</a:t>
            </a:r>
            <a:r>
              <a:rPr lang="el-GR" sz="2400" dirty="0"/>
              <a:t>,    αποθηκεύετε και επιστρέφετε στην αρχική σελίδα</a:t>
            </a:r>
            <a:r>
              <a:rPr lang="en-US" sz="2400" dirty="0"/>
              <a:t> </a:t>
            </a:r>
            <a:r>
              <a:rPr lang="el-GR" sz="2400" dirty="0"/>
              <a:t>:</a:t>
            </a:r>
            <a:endParaRPr lang="en-US" sz="2400" dirty="0"/>
          </a:p>
          <a:p>
            <a:pPr marL="393192" lvl="1" indent="0" algn="just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4" name="Picture 2" descr="C:\Users\User\Desktop\ΠΡΑΚΤΙΚΗ\ΠΑ1.png">
            <a:extLst>
              <a:ext uri="{FF2B5EF4-FFF2-40B4-BE49-F238E27FC236}">
                <a16:creationId xmlns:a16="http://schemas.microsoft.com/office/drawing/2014/main" id="{AAC6B152-316B-03BE-2726-302F2BF83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82707"/>
            <a:ext cx="5191098" cy="39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l-GR" sz="3600" dirty="0"/>
              <a:t>Συνεχίζετε με την συμπλήρωση της Φόρμας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l-GR" sz="3600" dirty="0"/>
            </a:br>
            <a:r>
              <a:rPr lang="el-GR" sz="3600" dirty="0"/>
              <a:t>«Δήλωση ατομικών στοιχείων»</a:t>
            </a:r>
            <a:br>
              <a:rPr lang="el-GR" sz="3600" dirty="0"/>
            </a:br>
            <a:br>
              <a:rPr lang="el-GR" sz="3600" dirty="0"/>
            </a:br>
            <a:r>
              <a:rPr lang="el-GR" sz="2400" dirty="0">
                <a:solidFill>
                  <a:srgbClr val="002060"/>
                </a:solidFill>
              </a:rPr>
              <a:t>ως ΑΡ. ΠΡΩΤΟΚΟΛΛΟΥ ΓΡΑΜΜΑΤΕΙΑΣ και ΗΜ/ΝΙΑ ΠΡΩΤΟΚΟΛΛΟΥ 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l-GR" sz="2400" dirty="0">
                <a:solidFill>
                  <a:srgbClr val="002060"/>
                </a:solidFill>
              </a:rPr>
            </a:br>
            <a:r>
              <a:rPr lang="el-GR" sz="2400" dirty="0">
                <a:solidFill>
                  <a:srgbClr val="002060"/>
                </a:solidFill>
              </a:rPr>
              <a:t>βάζετε τα αντίστοιχα νούμερα που αναγράφονται στη Βεβαίωση της Γραμματείας </a:t>
            </a:r>
            <a:r>
              <a:rPr lang="el-GR" sz="2400" dirty="0">
                <a:solidFill>
                  <a:srgbClr val="C00000"/>
                </a:solidFill>
              </a:rPr>
              <a:t>(πάνω δεξιά)</a:t>
            </a:r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endParaRPr lang="el-GR" sz="2400" dirty="0"/>
          </a:p>
          <a:p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4" name="Picture 2" descr="C:\Users\User\Desktop\ΠΡΑΚΤΙΚΗ\ΠΑ3.png">
            <a:extLst>
              <a:ext uri="{FF2B5EF4-FFF2-40B4-BE49-F238E27FC236}">
                <a16:creationId xmlns:a16="http://schemas.microsoft.com/office/drawing/2014/main" id="{ED19D535-246D-52A8-DD0D-915BC371F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56" y="1228717"/>
            <a:ext cx="7164288" cy="531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dirty="0"/>
              <a:t>Μετά τη συμπλήρωση της Φόρμας,  αποθηκεύετε και επιστρέφετε στην αρχική σελίδα :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4" name="Picture 2" descr="C:\Users\User\Desktop\ΠΡΑΚΤΙΚΗ\ΠΑ1.png">
            <a:extLst>
              <a:ext uri="{FF2B5EF4-FFF2-40B4-BE49-F238E27FC236}">
                <a16:creationId xmlns:a16="http://schemas.microsoft.com/office/drawing/2014/main" id="{5DDF9397-1A37-74C4-EFBE-1CF90796B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8588"/>
            <a:ext cx="5544616" cy="442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 anchor="ctr">
            <a:norm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800" dirty="0"/>
              <a:t>Συνεχίζετε με τη συμπλήρωση της Φόρμας</a:t>
            </a:r>
          </a:p>
          <a:p>
            <a:pPr marL="0" indent="0" algn="ctr">
              <a:buNone/>
            </a:pPr>
            <a:br>
              <a:rPr lang="el-GR" sz="2800" dirty="0"/>
            </a:br>
            <a:r>
              <a:rPr lang="el-GR" sz="2800" dirty="0"/>
              <a:t>«Απογραφικό δελτίο εισόδου»</a:t>
            </a:r>
          </a:p>
          <a:p>
            <a:pPr marL="0" indent="0" algn="ctr">
              <a:buNone/>
            </a:pPr>
            <a:br>
              <a:rPr lang="el-GR" sz="2800" dirty="0"/>
            </a:br>
            <a:r>
              <a:rPr lang="el-GR" sz="2800" b="1" dirty="0"/>
              <a:t>Προσοχή</a:t>
            </a:r>
            <a:r>
              <a:rPr lang="el-GR" sz="2800" dirty="0"/>
              <a:t>: </a:t>
            </a:r>
            <a:r>
              <a:rPr lang="el-GR" sz="2800" u="sng" dirty="0"/>
              <a:t>δεν</a:t>
            </a:r>
            <a:r>
              <a:rPr lang="el-GR" sz="2800" dirty="0"/>
              <a:t> συμπληρώνετε το κελί</a:t>
            </a:r>
            <a:br>
              <a:rPr lang="el-GR" sz="2800" dirty="0"/>
            </a:br>
            <a:r>
              <a:rPr lang="el-GR" sz="2800" dirty="0"/>
              <a:t>«</a:t>
            </a:r>
            <a:r>
              <a:rPr lang="el-GR" sz="2800" dirty="0" err="1"/>
              <a:t>Κωδ</a:t>
            </a:r>
            <a:r>
              <a:rPr lang="el-GR" sz="2800" dirty="0"/>
              <a:t>. Συμμετέχοντα (συστήματος Δικαιούχου)» </a:t>
            </a:r>
            <a:br>
              <a:rPr lang="el-GR" sz="2800" dirty="0"/>
            </a:br>
            <a:endParaRPr lang="el-GR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4" name="Picture 2" descr="C:\Users\User\Desktop\ΠΡΑΚΤΙΚΗ\ΠΑ10.png">
            <a:extLst>
              <a:ext uri="{FF2B5EF4-FFF2-40B4-BE49-F238E27FC236}">
                <a16:creationId xmlns:a16="http://schemas.microsoft.com/office/drawing/2014/main" id="{42A21FAA-A406-C283-345A-FE5E4FE49E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5" y="1773238"/>
            <a:ext cx="8091310" cy="4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/>
              <a:t>Αφού αποθηκεύσετε, επιστρέφετε στην αρχική σελίδα και επιλέγετε </a:t>
            </a:r>
            <a:br>
              <a:rPr lang="el-GR" sz="2000" dirty="0"/>
            </a:br>
            <a:r>
              <a:rPr lang="el-GR" sz="2000" dirty="0"/>
              <a:t>«</a:t>
            </a:r>
            <a:r>
              <a:rPr lang="el-GR" sz="2400" b="1" dirty="0"/>
              <a:t>Αποστολή Δικαιολογητικών στη Γραμματεία</a:t>
            </a:r>
            <a:r>
              <a:rPr lang="el-GR" sz="2000" dirty="0"/>
              <a:t>».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br>
              <a:rPr lang="el-GR" sz="2000" dirty="0"/>
            </a:br>
            <a:r>
              <a:rPr lang="el-GR" sz="2000" dirty="0"/>
              <a:t>Πατώντας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</a:rPr>
              <a:t>αριστερά στη μπάρα</a:t>
            </a:r>
            <a:r>
              <a:rPr lang="el-GR" sz="2000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«Δικαιολογητικά», εμφανίζονται οι επιλογές 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/>
              <a:t>Κατέβασμα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/>
              <a:t>Ανέβασμα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br>
              <a:rPr lang="el-GR" sz="2000" dirty="0"/>
            </a:br>
            <a:r>
              <a:rPr lang="el-GR" sz="2000" dirty="0"/>
              <a:t>Επιλέγετε </a:t>
            </a:r>
            <a:r>
              <a:rPr lang="el-GR" sz="2000" u="sng" dirty="0"/>
              <a:t>Ανέβασμα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br>
              <a:rPr lang="el-GR" sz="2000" dirty="0"/>
            </a:br>
            <a:r>
              <a:rPr lang="el-GR" sz="2000" dirty="0"/>
              <a:t>Στη συνέχεια, στο κάθε κελί «σέρνετε» το αντίστοιχο αρχείο.</a:t>
            </a:r>
            <a:br>
              <a:rPr lang="el-GR" sz="2000" dirty="0"/>
            </a:br>
            <a:br>
              <a:rPr lang="el-GR" sz="2000" dirty="0"/>
            </a:br>
            <a:r>
              <a:rPr lang="el-GR" sz="2000" u="sng" dirty="0"/>
              <a:t>Μέχρι το κελί «Υπεύθυνη Δήλωση για Προσωπικά Δεδομένα» η συμπλήρωση είναι </a:t>
            </a:r>
            <a:r>
              <a:rPr lang="el-GR" sz="2000" u="sng" dirty="0">
                <a:solidFill>
                  <a:srgbClr val="002060"/>
                </a:solidFill>
              </a:rPr>
              <a:t>υποχρεωτική</a:t>
            </a:r>
            <a:r>
              <a:rPr lang="el-GR" sz="2000" u="sng" dirty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u="sng" dirty="0"/>
              <a:t> </a:t>
            </a:r>
            <a:br>
              <a:rPr lang="el-GR" sz="2000" u="sng" dirty="0"/>
            </a:br>
            <a:r>
              <a:rPr lang="el-GR" sz="2000" u="sng" dirty="0"/>
              <a:t>Στα υπόλοιπα κελιά, ανεβάζετε </a:t>
            </a:r>
            <a:r>
              <a:rPr lang="el-GR" sz="2000" u="sng" dirty="0">
                <a:solidFill>
                  <a:srgbClr val="002060"/>
                </a:solidFill>
              </a:rPr>
              <a:t>μόνο όσα δικαιολογητικά διαθέτετε.</a:t>
            </a:r>
            <a:br>
              <a:rPr lang="el-GR" sz="1600" u="sng" dirty="0"/>
            </a:br>
            <a:endParaRPr lang="el-GR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 anchor="ctr">
            <a:normAutofit/>
          </a:bodyPr>
          <a:lstStyle/>
          <a:p>
            <a:pPr algn="ctr"/>
            <a:r>
              <a:rPr lang="el-GR" sz="2400" dirty="0"/>
              <a:t>Πρώην Τμήμα Μηχανικών Πληροφορικής Τ.Ε.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None/>
            </a:pPr>
            <a:r>
              <a:rPr lang="el-GR" sz="2800" dirty="0">
                <a:solidFill>
                  <a:srgbClr val="00B050"/>
                </a:solidFill>
                <a:latin typeface="Book Antiqua" pitchFamily="18" charset="0"/>
              </a:rPr>
              <a:t>Βήμα 1</a:t>
            </a:r>
            <a:r>
              <a:rPr lang="el-GR" sz="2800" baseline="30000" dirty="0">
                <a:solidFill>
                  <a:srgbClr val="00B050"/>
                </a:solidFill>
                <a:latin typeface="Book Antiqua" pitchFamily="18" charset="0"/>
              </a:rPr>
              <a:t>ο</a:t>
            </a:r>
            <a:r>
              <a:rPr lang="el-GR" sz="2800" dirty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el-GR" sz="2800" dirty="0">
                <a:latin typeface="Book Antiqua" pitchFamily="18" charset="0"/>
              </a:rPr>
              <a:t> </a:t>
            </a:r>
          </a:p>
          <a:p>
            <a:pPr marL="457200" indent="-457200" algn="just">
              <a:buNone/>
            </a:pPr>
            <a:r>
              <a:rPr lang="el-GR" sz="3200" dirty="0"/>
              <a:t>	</a:t>
            </a:r>
            <a:r>
              <a:rPr lang="el-GR" sz="3200" u="sng" dirty="0"/>
              <a:t>Κατεβάζετε</a:t>
            </a:r>
            <a:r>
              <a:rPr lang="el-GR" sz="3200" dirty="0"/>
              <a:t> και </a:t>
            </a:r>
            <a:r>
              <a:rPr lang="el-GR" sz="3200" u="sng" dirty="0"/>
              <a:t>εκτυπώνετε</a:t>
            </a:r>
            <a:r>
              <a:rPr lang="el-GR" sz="3200" dirty="0"/>
              <a:t> </a:t>
            </a:r>
            <a:r>
              <a:rPr lang="el-GR" sz="3200" dirty="0">
                <a:effectLst/>
                <a:ea typeface="Calibri" panose="020F0502020204030204" pitchFamily="34" charset="0"/>
              </a:rPr>
              <a:t>την Αίτηση που βρίσκεται στο σύνδεσμο :  </a:t>
            </a:r>
            <a:r>
              <a:rPr lang="el-GR" sz="3200" dirty="0">
                <a:effectLst/>
                <a:ea typeface="Calibri" panose="020F0502020204030204" pitchFamily="34" charset="0"/>
                <a:hlinkClick r:id="rId2"/>
              </a:rPr>
              <a:t>ΕΣΠΑ_1_Άιτηση Φοιτητή ΠΑ στη γραμματεία για ΕΣΠΑ_ΤΜΠ.docx</a:t>
            </a:r>
            <a:endParaRPr lang="el-GR" sz="3200" dirty="0"/>
          </a:p>
          <a:p>
            <a:pPr marL="457200" indent="-457200">
              <a:buNone/>
            </a:pPr>
            <a:r>
              <a:rPr lang="el-GR" sz="1000" i="1" dirty="0"/>
              <a:t>	</a:t>
            </a:r>
          </a:p>
          <a:p>
            <a:pPr marL="457200" indent="-457200" algn="just">
              <a:buNone/>
            </a:pPr>
            <a:r>
              <a:rPr lang="el-GR" sz="3200" i="1" dirty="0">
                <a:solidFill>
                  <a:srgbClr val="C00000"/>
                </a:solidFill>
              </a:rPr>
              <a:t>	</a:t>
            </a:r>
            <a:r>
              <a:rPr lang="el-GR" sz="3200" i="1" dirty="0">
                <a:solidFill>
                  <a:srgbClr val="FF0000"/>
                </a:solidFill>
              </a:rPr>
              <a:t>Στη συνέχεια τη</a:t>
            </a:r>
            <a:r>
              <a:rPr lang="el-GR" sz="32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ν  </a:t>
            </a:r>
            <a:r>
              <a:rPr lang="el-GR" sz="32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υπογράφετε</a:t>
            </a:r>
            <a:r>
              <a:rPr lang="el-GR" sz="32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και την </a:t>
            </a:r>
            <a:r>
              <a:rPr lang="el-GR" sz="32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προσκομίζετε</a:t>
            </a:r>
            <a:r>
              <a:rPr lang="el-GR" sz="32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ή </a:t>
            </a:r>
            <a:r>
              <a:rPr lang="el-GR" sz="3200" i="1" dirty="0">
                <a:solidFill>
                  <a:srgbClr val="FF0000"/>
                </a:solidFill>
              </a:rPr>
              <a:t>την </a:t>
            </a:r>
            <a:r>
              <a:rPr lang="el-GR" sz="3200" b="1" i="1" u="sng" dirty="0">
                <a:solidFill>
                  <a:srgbClr val="FF0000"/>
                </a:solidFill>
              </a:rPr>
              <a:t>στέλνετε</a:t>
            </a:r>
            <a:r>
              <a:rPr lang="el-GR" sz="3200" i="1" dirty="0">
                <a:solidFill>
                  <a:srgbClr val="FF0000"/>
                </a:solidFill>
              </a:rPr>
              <a:t> </a:t>
            </a:r>
            <a:r>
              <a:rPr lang="el-GR" sz="3200" b="1" i="1" u="sng" dirty="0">
                <a:solidFill>
                  <a:srgbClr val="FF0000"/>
                </a:solidFill>
              </a:rPr>
              <a:t>ηλεκτρονικά</a:t>
            </a:r>
            <a:r>
              <a:rPr lang="el-GR" sz="3200" i="1" dirty="0">
                <a:solidFill>
                  <a:srgbClr val="FF0000"/>
                </a:solidFill>
              </a:rPr>
              <a:t> </a:t>
            </a:r>
            <a:r>
              <a:rPr lang="el-GR" sz="3200" dirty="0">
                <a:solidFill>
                  <a:srgbClr val="FF0000"/>
                </a:solidFill>
              </a:rPr>
              <a:t>στην </a:t>
            </a:r>
            <a:r>
              <a:rPr lang="el-GR" sz="3200" b="1" u="sng" dirty="0">
                <a:solidFill>
                  <a:srgbClr val="FF0000"/>
                </a:solidFill>
              </a:rPr>
              <a:t>Γραμματεία του Τμήματος</a:t>
            </a:r>
            <a:r>
              <a:rPr lang="el-GR" sz="3200" dirty="0">
                <a:solidFill>
                  <a:srgbClr val="FF0000"/>
                </a:solidFill>
              </a:rPr>
              <a:t>  </a:t>
            </a:r>
          </a:p>
          <a:p>
            <a:pPr marL="274320" lvl="1" indent="-274320" algn="just">
              <a:buClr>
                <a:schemeClr val="accent3"/>
              </a:buClr>
              <a:buSzPct val="95000"/>
            </a:pP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 anchor="ctr">
            <a:norm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4" name="Picture 2" descr="C:\Users\User\Desktop\ΠΡΑΚΤΙΚΗ\ΠΑ5.png">
            <a:extLst>
              <a:ext uri="{FF2B5EF4-FFF2-40B4-BE49-F238E27FC236}">
                <a16:creationId xmlns:a16="http://schemas.microsoft.com/office/drawing/2014/main" id="{55DBF13D-9519-9BDA-09B6-7D18E77C9E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5" y="1773238"/>
            <a:ext cx="8091310" cy="4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n-US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21</a:t>
            </a:fld>
            <a:endParaRPr lang="el-GR"/>
          </a:p>
        </p:txBody>
      </p:sp>
      <p:pic>
        <p:nvPicPr>
          <p:cNvPr id="4" name="Picture 2" descr="C:\Users\User\Desktop\ΠΡΑΚΤΙΚΗ\ΠΑ6.png">
            <a:extLst>
              <a:ext uri="{FF2B5EF4-FFF2-40B4-BE49-F238E27FC236}">
                <a16:creationId xmlns:a16="http://schemas.microsoft.com/office/drawing/2014/main" id="{31043598-3E85-19FA-1CFF-535D10868F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5" y="1773238"/>
            <a:ext cx="8091310" cy="4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4" name="Picture 2" descr="C:\Users\User\Desktop\ΠΡΑΚΤΙΚΗ\ΠΑ7.png">
            <a:extLst>
              <a:ext uri="{FF2B5EF4-FFF2-40B4-BE49-F238E27FC236}">
                <a16:creationId xmlns:a16="http://schemas.microsoft.com/office/drawing/2014/main" id="{8FD09EFF-C6E5-F01A-A70B-8C025CD8FF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5" y="1773238"/>
            <a:ext cx="8091310" cy="4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23</a:t>
            </a:fld>
            <a:endParaRPr lang="el-GR" dirty="0"/>
          </a:p>
        </p:txBody>
      </p:sp>
      <p:pic>
        <p:nvPicPr>
          <p:cNvPr id="4" name="Picture 2" descr="C:\Users\User\Desktop\ΠΡΑΚΤΙΚΗ\ΠΑ8.png">
            <a:extLst>
              <a:ext uri="{FF2B5EF4-FFF2-40B4-BE49-F238E27FC236}">
                <a16:creationId xmlns:a16="http://schemas.microsoft.com/office/drawing/2014/main" id="{21FE611F-A42A-D893-D7AB-8899ED099F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0" y="1785938"/>
            <a:ext cx="8091310" cy="4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5178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l-GR" sz="2400" dirty="0">
                <a:solidFill>
                  <a:prstClr val="black"/>
                </a:solidFill>
                <a:latin typeface="Verdana"/>
              </a:rPr>
              <a:t>Στο πεδίο «</a:t>
            </a:r>
            <a:r>
              <a:rPr lang="el-GR" sz="2400" i="1" dirty="0">
                <a:solidFill>
                  <a:prstClr val="black"/>
                </a:solidFill>
                <a:latin typeface="Verdana"/>
              </a:rPr>
              <a:t>Δήλωση </a:t>
            </a:r>
            <a:r>
              <a:rPr lang="el-GR" sz="2400" i="1" dirty="0" err="1">
                <a:solidFill>
                  <a:prstClr val="black"/>
                </a:solidFill>
                <a:latin typeface="Verdana"/>
              </a:rPr>
              <a:t>Μοριοδότησης</a:t>
            </a:r>
            <a:r>
              <a:rPr lang="el-GR" sz="2400" i="1" dirty="0">
                <a:solidFill>
                  <a:prstClr val="black"/>
                </a:solidFill>
                <a:latin typeface="Verdana"/>
              </a:rPr>
              <a:t> Ωφελούμενου Φοιτητή</a:t>
            </a:r>
            <a:r>
              <a:rPr lang="el-GR" sz="2400" dirty="0">
                <a:solidFill>
                  <a:prstClr val="black"/>
                </a:solidFill>
                <a:latin typeface="Verdana"/>
              </a:rPr>
              <a:t>» θα ανεβάσετε την «</a:t>
            </a:r>
            <a:r>
              <a:rPr lang="el-GR" sz="2400" i="1" dirty="0">
                <a:solidFill>
                  <a:prstClr val="black"/>
                </a:solidFill>
                <a:latin typeface="Verdana"/>
              </a:rPr>
              <a:t>Φόρμα </a:t>
            </a:r>
            <a:r>
              <a:rPr lang="el-GR" sz="2400" i="1" dirty="0" err="1">
                <a:solidFill>
                  <a:prstClr val="black"/>
                </a:solidFill>
                <a:latin typeface="Verdana"/>
              </a:rPr>
              <a:t>μοριοδότησης</a:t>
            </a:r>
            <a:r>
              <a:rPr lang="el-GR" sz="2400" dirty="0">
                <a:solidFill>
                  <a:prstClr val="black"/>
                </a:solidFill>
                <a:latin typeface="Verdana"/>
              </a:rPr>
              <a:t>» που συμπληρώσατε στην αρχή, αφού πρώτα την «κατεβάσετε» και την υπογράψετε.</a:t>
            </a:r>
          </a:p>
          <a:p>
            <a:pPr marL="0" indent="0">
              <a:spcAft>
                <a:spcPts val="1800"/>
              </a:spcAft>
              <a:buNone/>
            </a:pPr>
            <a:endParaRPr lang="el-GR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 anchor="ctr">
            <a:norm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dirty="0">
                <a:solidFill>
                  <a:srgbClr val="002060"/>
                </a:solidFill>
              </a:rPr>
              <a:t>Επανέρχεστε στην αρχική σελίδα.</a:t>
            </a:r>
          </a:p>
          <a:p>
            <a:pPr marL="0" indent="0" algn="just">
              <a:buNone/>
            </a:pPr>
            <a:br>
              <a:rPr lang="el-GR" sz="2000" dirty="0"/>
            </a:br>
            <a:r>
              <a:rPr lang="el-GR" sz="2000" dirty="0"/>
              <a:t>Εφόσον έχετε ολοκληρώσει τη συμπλήρωση </a:t>
            </a:r>
            <a:r>
              <a:rPr lang="el-GR" sz="2000" u="sng" dirty="0"/>
              <a:t>όλων</a:t>
            </a:r>
            <a:r>
              <a:rPr lang="el-GR" sz="2000" dirty="0"/>
              <a:t> των πεδίων, τα πεδία από κόκκινα γίνονται </a:t>
            </a:r>
            <a:r>
              <a:rPr lang="el-GR" sz="2000" dirty="0">
                <a:solidFill>
                  <a:srgbClr val="002060"/>
                </a:solidFill>
              </a:rPr>
              <a:t>μπλε.</a:t>
            </a:r>
          </a:p>
          <a:p>
            <a:pPr marL="0" indent="0" algn="just">
              <a:buNone/>
            </a:pPr>
            <a:r>
              <a:rPr lang="el-GR" sz="2000" dirty="0"/>
              <a:t> </a:t>
            </a:r>
            <a:br>
              <a:rPr lang="el-GR" sz="2000" dirty="0"/>
            </a:br>
            <a:r>
              <a:rPr lang="el-GR" sz="2000" dirty="0"/>
              <a:t>Τότε, μπορείτε να κάνετε την </a:t>
            </a:r>
          </a:p>
          <a:p>
            <a:pPr marL="0" indent="0" algn="just">
              <a:buNone/>
            </a:pPr>
            <a:r>
              <a:rPr lang="el-GR" sz="2000" dirty="0"/>
              <a:t> </a:t>
            </a:r>
            <a:br>
              <a:rPr lang="el-GR" sz="2000" dirty="0"/>
            </a:br>
            <a:r>
              <a:rPr lang="el-GR" sz="2000" dirty="0"/>
              <a:t>«Οριστική αποστολή αιτήσεων»</a:t>
            </a:r>
          </a:p>
          <a:p>
            <a:pPr marL="0" indent="0" algn="just">
              <a:buNone/>
            </a:pPr>
            <a:endParaRPr lang="el-GR" sz="2000" dirty="0"/>
          </a:p>
          <a:p>
            <a:pPr marL="0" indent="0" algn="just">
              <a:buNone/>
            </a:pPr>
            <a:r>
              <a:rPr kumimoji="0" lang="el-GR" sz="2000" b="1" i="0" u="sng" strike="noStrike" kern="1200" cap="none" spc="0" normalizeH="0" baseline="0" noProof="0" dirty="0">
                <a:ln>
                  <a:noFill/>
                </a:ln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ΠΡΟΣΟΧΗ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: εάν δεν κάνετε την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οριστική αποστολή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, η αίτησή σας δεν καταγράφεται.</a:t>
            </a:r>
          </a:p>
          <a:p>
            <a:pPr marL="0" indent="0" algn="just">
              <a:buNone/>
            </a:pPr>
            <a:endParaRPr lang="el-GR" sz="2000" dirty="0"/>
          </a:p>
          <a:p>
            <a:pPr marL="0" indent="0" algn="just">
              <a:buNone/>
            </a:pPr>
            <a:r>
              <a:rPr lang="el-G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Η χρονική διάρκεια υποβολής των αιτήσεων για ΠΑ στο ΠΣ ΓΠΑ ΕΣΠΑ και των απαραίτητων δικαιολογητικών εγγράφων ξεκινάει στις </a:t>
            </a:r>
            <a:r>
              <a:rPr lang="el-GR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23/10/2023 και ολοκληρώνεται στις 05/11/2023.</a:t>
            </a:r>
            <a:r>
              <a:rPr lang="el-G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</a:t>
            </a:r>
            <a:endParaRPr lang="el-GR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br>
              <a:rPr lang="el-GR" sz="2000" dirty="0"/>
            </a:br>
            <a:endParaRPr lang="el-GR" sz="2000" dirty="0"/>
          </a:p>
          <a:p>
            <a:pPr lvl="1">
              <a:buNone/>
            </a:pPr>
            <a:r>
              <a:rPr lang="el-GR" sz="2000" dirty="0"/>
              <a:t>	</a:t>
            </a:r>
            <a:endParaRPr lang="en-US" sz="2000" dirty="0"/>
          </a:p>
          <a:p>
            <a:pPr algn="just"/>
            <a:endParaRPr lang="el-G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26</a:t>
            </a:fld>
            <a:endParaRPr lang="el-GR"/>
          </a:p>
        </p:txBody>
      </p:sp>
      <p:pic>
        <p:nvPicPr>
          <p:cNvPr id="4" name="Picture 2" descr="C:\Users\User\Desktop\ΠΡΑΚΤΙΚΗ\ΠΑ1.png">
            <a:extLst>
              <a:ext uri="{FF2B5EF4-FFF2-40B4-BE49-F238E27FC236}">
                <a16:creationId xmlns:a16="http://schemas.microsoft.com/office/drawing/2014/main" id="{1AE2F273-13D9-14F9-4D5F-1581456426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5" y="1773238"/>
            <a:ext cx="8091310" cy="4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 anchor="ctr">
            <a:no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711"/>
            <a:ext cx="8229600" cy="4551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Αποζημίωση Φοιτητών</a:t>
            </a:r>
          </a:p>
          <a:p>
            <a:pPr marL="0" indent="0" algn="just">
              <a:buNone/>
            </a:pPr>
            <a:endParaRPr lang="el-G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Αν η θέση απασχόλησης είναι στο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Δημόσιο Τομέα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θα πρέπει να υπάρχει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θεσμοθετημένη θέση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με αμοιβή (176,08€) και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ασφάλιση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για τον/την ασκούμενο/η φοιτητή/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τρια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endParaRPr lang="el-G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Η </a:t>
            </a: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αποζημίωση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των φοιτητών από το πρόγραμμα ΕΣΠΑ είναι</a:t>
            </a:r>
            <a:r>
              <a:rPr lang="el-G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l-GR" sz="1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280€ μηνιαίως.</a:t>
            </a:r>
          </a:p>
          <a:p>
            <a:pPr marL="0" indent="0">
              <a:buNone/>
            </a:pPr>
            <a:endParaRPr lang="el-G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Η </a:t>
            </a: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συμμετοχή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του φορέα απασχόλησης είναι :</a:t>
            </a:r>
          </a:p>
          <a:p>
            <a:pPr marL="0" indent="0" algn="just">
              <a:buNone/>
            </a:pPr>
            <a:endParaRPr lang="el-G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Δημόσιος τομέας 176,08 €.</a:t>
            </a:r>
            <a:endParaRPr lang="el-G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Ιδιωτικός τομέας 416,80 € (696,80€ - 280,00€) </a:t>
            </a:r>
            <a:endParaRPr lang="el-G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sz="2400" dirty="0"/>
          </a:p>
          <a:p>
            <a:pPr marL="0" indent="0" algn="just">
              <a:buNone/>
            </a:pPr>
            <a:endParaRPr lang="el-GR" sz="2400" dirty="0"/>
          </a:p>
          <a:p>
            <a:pPr marL="0" indent="0" algn="just">
              <a:buNone/>
            </a:pPr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Ο φοιτητής οφείλει να προσκομίσει μετά τη λήξη της προθεσμίας υποβολής των αιτήσεων ΠΑ, </a:t>
            </a:r>
            <a:r>
              <a:rPr lang="el-GR" sz="16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υπογεγραμμένα </a:t>
            </a:r>
            <a:r>
              <a:rPr lang="el-GR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στον Επιστημονικά Υπεύθυνο του Τμήματος τα ακόλουθα </a:t>
            </a:r>
            <a:r>
              <a:rPr lang="el-GR" sz="16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πρωτότυπα</a:t>
            </a:r>
            <a:r>
              <a:rPr lang="el-GR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έντυπα:</a:t>
            </a:r>
          </a:p>
          <a:p>
            <a:pPr marL="0" indent="0" algn="just">
              <a:buNone/>
            </a:pPr>
            <a:endParaRPr lang="el-GR" sz="16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l-GR" sz="1600" dirty="0">
                <a:effectLst/>
                <a:ea typeface="Calibri" panose="020F0502020204030204" pitchFamily="34" charset="0"/>
              </a:rPr>
              <a:t>ΕΣΠΑ_1_Άιτηση Φοιτητή ΠΑ στη γραμματεία για ΕΣΠΑ_ΤΜΠ.docx,</a:t>
            </a:r>
            <a:r>
              <a:rPr lang="el-GR" sz="1600" u="sng" dirty="0">
                <a:effectLst/>
                <a:ea typeface="Calibri" panose="020F0502020204030204" pitchFamily="34" charset="0"/>
              </a:rPr>
              <a:t> εκτυπωμένη και υπογεγραμμένη</a:t>
            </a:r>
          </a:p>
          <a:p>
            <a:pPr algn="just">
              <a:spcAft>
                <a:spcPts val="600"/>
              </a:spcAft>
            </a:pPr>
            <a:r>
              <a:rPr lang="el-GR" sz="1600" dirty="0">
                <a:effectLst/>
                <a:ea typeface="Calibri" panose="020F0502020204030204" pitchFamily="34" charset="0"/>
              </a:rPr>
              <a:t>ΕΣΠΑ_2_Βεβαίωση Εργοδότη για απασχόληση </a:t>
            </a:r>
            <a:r>
              <a:rPr lang="el-GR" sz="1600" dirty="0" err="1">
                <a:effectLst/>
                <a:ea typeface="Calibri" panose="020F0502020204030204" pitchFamily="34" charset="0"/>
              </a:rPr>
              <a:t>φοιτητή_πρώην</a:t>
            </a:r>
            <a:r>
              <a:rPr lang="el-GR" sz="1600" dirty="0">
                <a:effectLst/>
                <a:ea typeface="Calibri" panose="020F0502020204030204" pitchFamily="34" charset="0"/>
              </a:rPr>
              <a:t> ΤΕΙ new!!!.</a:t>
            </a:r>
            <a:r>
              <a:rPr lang="el-GR" sz="1600" dirty="0" err="1">
                <a:effectLst/>
                <a:ea typeface="Calibri" panose="020F0502020204030204" pitchFamily="34" charset="0"/>
              </a:rPr>
              <a:t>doc</a:t>
            </a:r>
            <a:r>
              <a:rPr lang="el-GR" sz="1600" dirty="0">
                <a:effectLst/>
                <a:ea typeface="Calibri" panose="020F0502020204030204" pitchFamily="34" charset="0"/>
              </a:rPr>
              <a:t>,</a:t>
            </a:r>
            <a:r>
              <a:rPr lang="el-GR" sz="1600" u="sng" dirty="0">
                <a:effectLst/>
                <a:ea typeface="Calibri" panose="020F0502020204030204" pitchFamily="34" charset="0"/>
              </a:rPr>
              <a:t> εκτυπωμένη και υπογεγραμμένη</a:t>
            </a:r>
            <a:endParaRPr lang="el-GR" sz="1600" dirty="0">
              <a:effectLst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l-GR" sz="1600" dirty="0">
                <a:effectLst/>
                <a:ea typeface="Calibri" panose="020F0502020204030204" pitchFamily="34" charset="0"/>
              </a:rPr>
              <a:t>ΕΣΠΑ_3_Δήλωση Φορέα Απασχόλησης ΠΑ_</a:t>
            </a:r>
            <a:r>
              <a:rPr lang="en-US" sz="1600" dirty="0">
                <a:effectLst/>
                <a:ea typeface="Calibri" panose="020F0502020204030204" pitchFamily="34" charset="0"/>
              </a:rPr>
              <a:t>TMP</a:t>
            </a:r>
            <a:r>
              <a:rPr lang="el-GR" sz="1600" dirty="0">
                <a:effectLst/>
                <a:ea typeface="Calibri" panose="020F0502020204030204" pitchFamily="34" charset="0"/>
              </a:rPr>
              <a:t>.docx</a:t>
            </a:r>
            <a:r>
              <a:rPr lang="el-GR" sz="1600" dirty="0">
                <a:solidFill>
                  <a:srgbClr val="0000FF"/>
                </a:solidFill>
                <a:ea typeface="Calibri" panose="020F0502020204030204" pitchFamily="34" charset="0"/>
              </a:rPr>
              <a:t>, </a:t>
            </a:r>
            <a:r>
              <a:rPr lang="el-GR" sz="1600" dirty="0">
                <a:effectLst/>
                <a:ea typeface="Calibri" panose="020F0502020204030204" pitchFamily="34" charset="0"/>
              </a:rPr>
              <a:t>εκ</a:t>
            </a:r>
            <a:r>
              <a:rPr lang="el-GR" sz="1600" u="sng" dirty="0">
                <a:effectLst/>
                <a:ea typeface="Calibri" panose="020F0502020204030204" pitchFamily="34" charset="0"/>
              </a:rPr>
              <a:t>τυπωμένη και υπογεγραμμένη</a:t>
            </a:r>
          </a:p>
          <a:p>
            <a:pPr algn="just">
              <a:spcAft>
                <a:spcPts val="600"/>
              </a:spcAft>
            </a:pPr>
            <a:r>
              <a:rPr lang="el-GR" sz="1600" dirty="0">
                <a:effectLst/>
                <a:ea typeface="Calibri" panose="020F0502020204030204" pitchFamily="34" charset="0"/>
              </a:rPr>
              <a:t>ΕΣΠΑ_5_Δήλωση Ατομικών Στοιχείων ΔΙΠΑΕ.DOCX </a:t>
            </a:r>
            <a:r>
              <a:rPr lang="el-GR" sz="1600" u="sng" dirty="0">
                <a:effectLst/>
                <a:ea typeface="Calibri" panose="020F0502020204030204" pitchFamily="34" charset="0"/>
              </a:rPr>
              <a:t>εκτυπωμένη και υπογεγραμμένη</a:t>
            </a:r>
            <a:r>
              <a:rPr lang="el-GR" sz="1600" dirty="0">
                <a:effectLst/>
                <a:ea typeface="Calibri" panose="020F0502020204030204" pitchFamily="34" charset="0"/>
              </a:rPr>
              <a:t>, </a:t>
            </a:r>
            <a:r>
              <a:rPr lang="el-GR" sz="1600" b="1" dirty="0">
                <a:effectLst/>
                <a:ea typeface="Calibri" panose="020F0502020204030204" pitchFamily="34" charset="0"/>
              </a:rPr>
              <a:t>την οποία συμπληρώνετε μέσω του ΠΣ του ΓΠΑ ΕΣΠΑ</a:t>
            </a:r>
            <a:r>
              <a:rPr lang="el-GR" sz="1600" dirty="0">
                <a:effectLst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el-GR" sz="1600" dirty="0"/>
              <a:t>ΕΣΠΑ_6_Υπεύθυνη Δήλωση Προσωπικών </a:t>
            </a:r>
            <a:r>
              <a:rPr lang="el-GR" sz="1600" dirty="0" err="1"/>
              <a:t>Δεδομένων_ΔΙΠΑΕ</a:t>
            </a:r>
            <a:r>
              <a:rPr lang="el-GR" sz="1600" dirty="0"/>
              <a:t> new!!!.</a:t>
            </a:r>
            <a:r>
              <a:rPr lang="el-GR" sz="1600" dirty="0" err="1"/>
              <a:t>docx</a:t>
            </a:r>
            <a:r>
              <a:rPr lang="el-GR" sz="1600" dirty="0"/>
              <a:t>, </a:t>
            </a:r>
            <a:r>
              <a:rPr lang="el-GR" sz="1600" u="sng" dirty="0">
                <a:effectLst/>
                <a:ea typeface="Calibri" panose="020F0502020204030204" pitchFamily="34" charset="0"/>
              </a:rPr>
              <a:t>εκτυπωμένη και υπογεγραμμένη</a:t>
            </a:r>
            <a:endParaRPr lang="el-GR" sz="160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el-GR" sz="1600" dirty="0"/>
              <a:t>ΕΣΠΑ_7_Δήλωση </a:t>
            </a:r>
            <a:r>
              <a:rPr lang="el-GR" sz="1600" dirty="0" err="1"/>
              <a:t>Μοριοδότησης</a:t>
            </a:r>
            <a:r>
              <a:rPr lang="el-GR" sz="1600" dirty="0"/>
              <a:t> φοιτητή ΠΑ ΕΣΠΑ.docx, </a:t>
            </a:r>
            <a:r>
              <a:rPr lang="el-GR" sz="1600" u="sng" dirty="0">
                <a:effectLst/>
                <a:ea typeface="Calibri" panose="020F0502020204030204" pitchFamily="34" charset="0"/>
              </a:rPr>
              <a:t>εκτυπωμένη και υπογεγραμμένη</a:t>
            </a:r>
            <a:r>
              <a:rPr lang="el-GR" sz="1600" dirty="0">
                <a:effectLst/>
                <a:ea typeface="Calibri" panose="020F0502020204030204" pitchFamily="34" charset="0"/>
              </a:rPr>
              <a:t>, </a:t>
            </a:r>
            <a:r>
              <a:rPr lang="el-GR" sz="1600" b="1" dirty="0">
                <a:effectLst/>
                <a:ea typeface="Calibri" panose="020F0502020204030204" pitchFamily="34" charset="0"/>
              </a:rPr>
              <a:t>την οποία συμπληρώνετε μέσω του ΠΣ του ΓΠΑ ΕΣΠΑ</a:t>
            </a:r>
            <a:r>
              <a:rPr lang="el-GR" sz="1600" dirty="0">
                <a:effectLst/>
                <a:ea typeface="Calibri" panose="020F0502020204030204" pitchFamily="34" charset="0"/>
              </a:rPr>
              <a:t>.</a:t>
            </a:r>
            <a:endParaRPr lang="el-GR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l-GR" sz="2400" dirty="0"/>
              <a:t>Πρώην Τμήμα Μηχανικών Πληροφορικής Τ.Ε.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Για να μπορέσετε να κάνετε Πρακτική με ΕΣΠΑ και να σας εκδώσει η Γραμματεία  την </a:t>
            </a:r>
            <a:r>
              <a:rPr lang="el-G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ΒΕΒΑΙΩΣΗ ΠΡΑΚΤΙΚΗΣ ΑΣΚΗΣΗΣ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θα πρέπει να </a:t>
            </a:r>
            <a:r>
              <a:rPr lang="el-GR" sz="28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πληρούνται οι παρακάτω προϋποθέσεις:</a:t>
            </a:r>
            <a:endParaRPr lang="el-GR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sz="2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l-GR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l-GR" sz="28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Να βρίσκεστε σε τυπικό </a:t>
            </a:r>
            <a:r>
              <a:rPr lang="el-GR" sz="2800" b="1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εξάμηνο</a:t>
            </a:r>
            <a:r>
              <a:rPr lang="el-GR" sz="28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μεγαλύτερο του Z'.</a:t>
            </a:r>
            <a:endParaRPr lang="el-GR" sz="2800" dirty="0">
              <a:solidFill>
                <a:srgbClr val="37474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l-GR" sz="28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Να έχετε παρακολουθήσει με επιτυχία τα </a:t>
            </a:r>
            <a:r>
              <a:rPr lang="el-GR" sz="2800" b="1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2/3</a:t>
            </a:r>
            <a:r>
              <a:rPr lang="el-GR" sz="28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των μαθημάτων του προγράμματος σπουδών.</a:t>
            </a:r>
            <a:endParaRPr lang="el-GR" sz="2800" dirty="0">
              <a:solidFill>
                <a:srgbClr val="37474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l-GR" sz="28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Να μην οφείλετε </a:t>
            </a:r>
            <a:r>
              <a:rPr lang="el-GR" sz="2800" b="1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κανένα</a:t>
            </a:r>
            <a:r>
              <a:rPr lang="el-GR" sz="28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μάθημα ειδικότητας.</a:t>
            </a:r>
          </a:p>
          <a:p>
            <a:pPr algn="just"/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 anchor="ctr">
            <a:norm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Για τους υπάρχοντες φοιτητές, οι οποίοι </a:t>
            </a:r>
            <a:r>
              <a:rPr lang="el-GR" sz="2400" b="1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δεν έχουν επιλέξει κατεύθυνση</a:t>
            </a:r>
            <a:r>
              <a:rPr lang="el-GR" sz="24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(εισαγωγή πριν το 2013) μαθήματα ειδικότητας είναι τα παρακάτω :</a:t>
            </a:r>
            <a:endParaRPr lang="el-GR" sz="2400" dirty="0">
              <a:solidFill>
                <a:srgbClr val="37474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l-GR" sz="2400" dirty="0">
              <a:solidFill>
                <a:srgbClr val="37474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4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Εισαγωγή στα Λειτουργικά Συστήματα ( Θ+Ε )</a:t>
            </a:r>
            <a:endParaRPr lang="el-GR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4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Δομές Δεδομένων και Ανάλυση Αλγορίθμων ( Θ+Ε ) </a:t>
            </a:r>
            <a:endParaRPr lang="el-GR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4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Τεχνολογία Βάσεων Δεδομένων ( Θ+Ε ) </a:t>
            </a:r>
            <a:endParaRPr lang="el-GR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4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Μηχανική Λογισμικού Ι ( Θ+Ε )</a:t>
            </a:r>
            <a:endParaRPr lang="el-GR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4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Τέσσερα (4) από το σύνολο των Μαθημάτων του Ζ' Εξαμήνου και των Μαθημάτων Επιλογής.</a:t>
            </a:r>
            <a:endParaRPr lang="el-GR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 anchor="ctr">
            <a:norm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sz="2400" u="sng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Για τους φοιτητές (εισαγωγή από το 2013 και μετά), οι οποίοι είναι υποχρεωμένοι να </a:t>
            </a:r>
            <a:r>
              <a:rPr lang="el-GR" sz="2400" b="1" u="sng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επιλέξουν κατεύθυνση</a:t>
            </a:r>
            <a:r>
              <a:rPr lang="el-GR" sz="2400" u="sng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l-GR" sz="24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μαθήματα ειδικότητας </a:t>
            </a:r>
            <a:r>
              <a:rPr lang="el-GR" sz="2400" u="sng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είναι τα παρακάτω :</a:t>
            </a:r>
            <a:endParaRPr lang="el-GR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l-GR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4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Εισαγωγή στα Λειτουργικά Συστήματα ( Θ+Ε )</a:t>
            </a:r>
            <a:endParaRPr lang="el-GR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4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Δομές Δεδομένων και Ανάλυση Αλγορίθμων ( Θ+Ε ) </a:t>
            </a:r>
            <a:endParaRPr lang="el-GR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4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Τεχνολογία Βάσεων Δεδομένων ( Θ+Ε )</a:t>
            </a:r>
            <a:endParaRPr lang="el-GR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4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Μηχανική Λογισμικού Ι ( Θ+Ε )</a:t>
            </a:r>
            <a:endParaRPr lang="el-GR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l-GR" sz="24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Επιλογής υποχρεωτικά Μαθήματα Κατεύθυνσης του ΣΤ' και Ζ' Εξαμήνου τα οποία συμπληρώνουν 24 (από τις 30 υποχρεωτικές) πιστωτικές μονάδες</a:t>
            </a:r>
            <a:r>
              <a:rPr lang="el-GR" sz="2400" dirty="0">
                <a:solidFill>
                  <a:srgbClr val="3747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l-GR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l-GR" sz="2800" dirty="0">
                <a:solidFill>
                  <a:srgbClr val="00B050"/>
                </a:solidFill>
                <a:latin typeface="Book Antiqua" pitchFamily="18" charset="0"/>
              </a:rPr>
              <a:t>Βήμα 2</a:t>
            </a:r>
            <a:r>
              <a:rPr lang="el-GR" sz="2800" baseline="30000" dirty="0">
                <a:solidFill>
                  <a:srgbClr val="00B050"/>
                </a:solidFill>
                <a:latin typeface="Book Antiqua" pitchFamily="18" charset="0"/>
              </a:rPr>
              <a:t>ο</a:t>
            </a:r>
            <a:r>
              <a:rPr lang="el-GR" sz="2800" dirty="0">
                <a:latin typeface="Book Antiqua" pitchFamily="18" charset="0"/>
              </a:rPr>
              <a:t>. </a:t>
            </a:r>
            <a:r>
              <a:rPr lang="el-GR" sz="2800" b="1" u="sng" dirty="0"/>
              <a:t>Αν έχετε βρει </a:t>
            </a:r>
            <a:r>
              <a:rPr lang="el-GR" sz="2800" dirty="0"/>
              <a:t>τον φορέα, όπου θα κάνετε την Πρακτική σας Άσκηση θα πρέπει:</a:t>
            </a:r>
          </a:p>
          <a:p>
            <a:pPr marL="0" indent="0" algn="just">
              <a:buNone/>
            </a:pPr>
            <a:endParaRPr lang="el-GR" dirty="0"/>
          </a:p>
          <a:p>
            <a:pPr algn="just">
              <a:spcAft>
                <a:spcPts val="600"/>
              </a:spcAft>
            </a:pPr>
            <a:r>
              <a:rPr lang="el-GR" sz="2900" dirty="0"/>
              <a:t>Να τον ενημερώσετε ότι πρέπει να </a:t>
            </a:r>
            <a:r>
              <a:rPr lang="el-GR" sz="2900" b="1" u="sng" dirty="0"/>
              <a:t>εγγραφεί</a:t>
            </a:r>
            <a:r>
              <a:rPr lang="el-GR" sz="2900" dirty="0"/>
              <a:t> στο σύστημα </a:t>
            </a:r>
            <a:r>
              <a:rPr lang="el-GR" sz="2900" b="1" dirty="0"/>
              <a:t>ΑΤΛΑΣ</a:t>
            </a:r>
            <a:r>
              <a:rPr lang="el-GR" sz="2900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el-GR" sz="2900" dirty="0">
                <a:effectLst/>
                <a:ea typeface="Calibri" panose="020F0502020204030204" pitchFamily="34" charset="0"/>
              </a:rPr>
              <a:t>Να βεβαιωθείτε ότι έχει </a:t>
            </a:r>
            <a:r>
              <a:rPr lang="el-GR" sz="2900" b="1" dirty="0">
                <a:effectLst/>
                <a:ea typeface="Calibri" panose="020F0502020204030204" pitchFamily="34" charset="0"/>
              </a:rPr>
              <a:t>καταχωρηθεί</a:t>
            </a:r>
            <a:r>
              <a:rPr lang="el-GR" sz="2900" dirty="0">
                <a:effectLst/>
                <a:ea typeface="Calibri" panose="020F0502020204030204" pitchFamily="34" charset="0"/>
              </a:rPr>
              <a:t> η Θέση Απασχόλησης από το Φορέα στο </a:t>
            </a:r>
            <a:r>
              <a:rPr lang="el-GR" sz="29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2"/>
              </a:rPr>
              <a:t>Σύστημα Πρακτικής Άσκησης ΑΤΛΑΣ</a:t>
            </a:r>
            <a:r>
              <a:rPr lang="el-GR" sz="2900" dirty="0">
                <a:effectLst/>
                <a:ea typeface="Calibri" panose="020F050202020403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l-GR" sz="2900" dirty="0">
                <a:effectLst/>
                <a:ea typeface="Calibri" panose="020F0502020204030204" pitchFamily="34" charset="0"/>
              </a:rPr>
              <a:t>Να έχετε </a:t>
            </a:r>
            <a:r>
              <a:rPr lang="el-GR" sz="2900" b="1" dirty="0">
                <a:effectLst/>
                <a:ea typeface="Calibri" panose="020F0502020204030204" pitchFamily="34" charset="0"/>
              </a:rPr>
              <a:t>εγγραφεί</a:t>
            </a:r>
            <a:r>
              <a:rPr lang="el-GR" sz="2900" dirty="0">
                <a:effectLst/>
                <a:ea typeface="Calibri" panose="020F0502020204030204" pitchFamily="34" charset="0"/>
              </a:rPr>
              <a:t> στο </a:t>
            </a:r>
            <a:r>
              <a:rPr lang="el-GR" sz="29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2"/>
              </a:rPr>
              <a:t>Σύστημα Πρακτικής Άσκησης ΑΤΛΑΣ</a:t>
            </a:r>
            <a:r>
              <a:rPr lang="el-GR" sz="2900" dirty="0">
                <a:effectLst/>
                <a:ea typeface="Calibri" panose="020F0502020204030204" pitchFamily="34" charset="0"/>
              </a:rPr>
              <a:t>, αν δεν το έχετε ήδη κάνει. </a:t>
            </a:r>
          </a:p>
          <a:p>
            <a:r>
              <a:rPr lang="el-GR" sz="2900" u="sng" dirty="0"/>
              <a:t>Να κατεβάσετε </a:t>
            </a:r>
            <a:r>
              <a:rPr lang="el-GR" sz="2900" dirty="0"/>
              <a:t>τα παρακάτω έντυπα:</a:t>
            </a:r>
          </a:p>
          <a:p>
            <a:pPr marL="457200" indent="-457200">
              <a:buNone/>
            </a:pPr>
            <a:endParaRPr lang="el-GR" sz="2900" dirty="0"/>
          </a:p>
          <a:p>
            <a:pPr marL="457200" indent="-457200">
              <a:buNone/>
            </a:pPr>
            <a:r>
              <a:rPr lang="el-GR" sz="2900" i="1" dirty="0"/>
              <a:t>	</a:t>
            </a:r>
            <a:r>
              <a:rPr lang="el-GR" sz="2900" i="1" dirty="0">
                <a:hlinkClick r:id="rId3"/>
              </a:rPr>
              <a:t>ΕΣΠΑ_2_Βεβαίωση Εργοδότη για απασχόληση </a:t>
            </a:r>
            <a:r>
              <a:rPr lang="el-GR" sz="2900" i="1" dirty="0" err="1">
                <a:hlinkClick r:id="rId3"/>
              </a:rPr>
              <a:t>φοιτητή_πρώην</a:t>
            </a:r>
            <a:r>
              <a:rPr lang="el-GR" sz="2900" i="1" dirty="0">
                <a:hlinkClick r:id="rId3"/>
              </a:rPr>
              <a:t> ΤΕΙ new!!!.doc</a:t>
            </a:r>
            <a:endParaRPr lang="el-GR" sz="2900" i="1" dirty="0"/>
          </a:p>
          <a:p>
            <a:pPr marL="457200" indent="-457200">
              <a:buNone/>
            </a:pPr>
            <a:r>
              <a:rPr lang="el-GR" sz="2900" i="1" dirty="0"/>
              <a:t>	</a:t>
            </a:r>
            <a:r>
              <a:rPr lang="el-GR" sz="2900" i="1" dirty="0">
                <a:hlinkClick r:id="rId4"/>
              </a:rPr>
              <a:t>ΕΣΠΑ_3_Δήλωση Φορέα Απασχόλησης ΠΑ_</a:t>
            </a:r>
            <a:r>
              <a:rPr lang="en-US" sz="2900" i="1" dirty="0">
                <a:hlinkClick r:id="rId4"/>
              </a:rPr>
              <a:t>TMP</a:t>
            </a:r>
            <a:r>
              <a:rPr lang="el-GR" sz="2900" i="1" dirty="0">
                <a:hlinkClick r:id="rId4"/>
              </a:rPr>
              <a:t>.docx</a:t>
            </a:r>
            <a:endParaRPr lang="el-GR" sz="2900" i="1" dirty="0"/>
          </a:p>
          <a:p>
            <a:pPr marL="457200" indent="-457200">
              <a:buNone/>
            </a:pPr>
            <a:endParaRPr lang="el-GR" sz="2900" i="1" dirty="0"/>
          </a:p>
          <a:p>
            <a:pPr marL="457200" indent="-457200" algn="just">
              <a:buNone/>
            </a:pPr>
            <a:r>
              <a:rPr lang="el-GR" sz="2900" i="1" dirty="0"/>
              <a:t>	και να τα </a:t>
            </a:r>
            <a:r>
              <a:rPr lang="el-GR" sz="2900" b="1" i="1" u="sng" dirty="0"/>
              <a:t>στείλετε</a:t>
            </a:r>
            <a:r>
              <a:rPr lang="el-GR" sz="2900" i="1" dirty="0"/>
              <a:t> – </a:t>
            </a:r>
            <a:r>
              <a:rPr lang="el-GR" sz="2900" b="1" i="1" u="sng" dirty="0"/>
              <a:t>προσκομίσετε</a:t>
            </a:r>
            <a:r>
              <a:rPr lang="el-GR" sz="2900" i="1" dirty="0"/>
              <a:t> στον Φορέα που επιλέξατε να τα συμπληρώσει, να τα υπογράψει – σφραγίσει και </a:t>
            </a:r>
            <a:r>
              <a:rPr lang="el-GR" sz="2900" b="1" i="1" dirty="0"/>
              <a:t>να σας τα στείλει ηλεκτρονικά</a:t>
            </a:r>
            <a:r>
              <a:rPr lang="el-GR" sz="2900" i="1" dirty="0"/>
              <a:t>.</a:t>
            </a:r>
          </a:p>
          <a:p>
            <a:pPr marL="457200" indent="-457200">
              <a:buNone/>
            </a:pPr>
            <a:endParaRPr lang="el-GR" sz="2900" i="1" dirty="0"/>
          </a:p>
          <a:p>
            <a:r>
              <a:rPr lang="el-GR" sz="2900" i="1" dirty="0"/>
              <a:t>Να </a:t>
            </a:r>
            <a:r>
              <a:rPr lang="el-GR" sz="2900" b="1" i="1" u="sng" dirty="0"/>
              <a:t>κατεβάσετε</a:t>
            </a:r>
            <a:r>
              <a:rPr lang="el-GR" sz="2900" i="1" dirty="0"/>
              <a:t> το έντυπο </a:t>
            </a:r>
            <a:r>
              <a:rPr lang="el-GR" sz="2900" i="1" dirty="0">
                <a:hlinkClick r:id="rId5"/>
              </a:rPr>
              <a:t>ΕΣΠΑ_4_Ενημερωτικό Έντυπο Φοιτητή-Εργοδότη ΕΣΠΑ_2023_tmp.pdf</a:t>
            </a:r>
            <a:endParaRPr lang="el-GR" sz="2900" i="1" dirty="0"/>
          </a:p>
          <a:p>
            <a:endParaRPr lang="el-GR" sz="2900" i="1" dirty="0"/>
          </a:p>
          <a:p>
            <a:pPr marL="457200" indent="-457200">
              <a:buNone/>
            </a:pPr>
            <a:r>
              <a:rPr lang="el-GR" sz="2900" i="1" dirty="0"/>
              <a:t>	και να το </a:t>
            </a:r>
            <a:r>
              <a:rPr lang="el-GR" sz="2900" b="1" i="1" u="sng" dirty="0"/>
              <a:t>στείλετε</a:t>
            </a:r>
            <a:r>
              <a:rPr lang="el-GR" sz="2900" i="1" dirty="0"/>
              <a:t> στο Φορέα, ώστε να ενημερωθεί για τις υποχρεώσεις του.</a:t>
            </a:r>
            <a:endParaRPr lang="el-GR" sz="2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 anchor="ctr">
            <a:norm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l-GR" sz="2800" dirty="0">
                <a:solidFill>
                  <a:srgbClr val="00B050"/>
                </a:solidFill>
              </a:rPr>
              <a:t>Βήμα 3</a:t>
            </a:r>
            <a:r>
              <a:rPr lang="el-GR" sz="2800" baseline="30000" dirty="0">
                <a:solidFill>
                  <a:srgbClr val="00B050"/>
                </a:solidFill>
              </a:rPr>
              <a:t>ο </a:t>
            </a:r>
            <a:r>
              <a:rPr lang="el-GR" sz="2800" dirty="0"/>
              <a:t> :</a:t>
            </a:r>
          </a:p>
          <a:p>
            <a:pPr marL="0" indent="0" algn="just">
              <a:buNone/>
            </a:pPr>
            <a:endParaRPr lang="el-GR" sz="2800" dirty="0"/>
          </a:p>
          <a:p>
            <a:pPr algn="just"/>
            <a:r>
              <a:rPr lang="el-GR" sz="2900" u="sng" dirty="0"/>
              <a:t>Κατεβάζετε</a:t>
            </a:r>
            <a:r>
              <a:rPr lang="el-GR" sz="2900" dirty="0"/>
              <a:t> και </a:t>
            </a:r>
            <a:r>
              <a:rPr lang="el-GR" sz="2900" u="sng" dirty="0"/>
              <a:t>εκτυπώνετε</a:t>
            </a:r>
            <a:r>
              <a:rPr lang="el-GR" sz="2900" dirty="0"/>
              <a:t> </a:t>
            </a:r>
            <a:r>
              <a:rPr lang="el-GR" sz="2900" dirty="0">
                <a:effectLst/>
                <a:ea typeface="Calibri" panose="020F0502020204030204" pitchFamily="34" charset="0"/>
              </a:rPr>
              <a:t>το έντυπο  </a:t>
            </a:r>
            <a:r>
              <a:rPr lang="el-GR" sz="2900" i="1" dirty="0">
                <a:hlinkClick r:id="rId2"/>
              </a:rPr>
              <a:t>ΕΣΠΑ_6_Υπεύθυνη Δήλωση Προσωπικών </a:t>
            </a:r>
            <a:r>
              <a:rPr lang="el-GR" sz="2900" i="1" dirty="0" err="1">
                <a:hlinkClick r:id="rId2"/>
              </a:rPr>
              <a:t>Δεδομένων_ΔΙΠΑΕ</a:t>
            </a:r>
            <a:r>
              <a:rPr lang="el-GR" sz="2900" i="1" dirty="0">
                <a:hlinkClick r:id="rId2"/>
              </a:rPr>
              <a:t> new!!!.</a:t>
            </a:r>
            <a:r>
              <a:rPr lang="el-GR" sz="2900" i="1" dirty="0" err="1">
                <a:hlinkClick r:id="rId2"/>
              </a:rPr>
              <a:t>docx</a:t>
            </a:r>
            <a:r>
              <a:rPr lang="el-GR" sz="2900" i="1" dirty="0"/>
              <a:t>, την</a:t>
            </a:r>
            <a:r>
              <a:rPr lang="el-GR" sz="2900" dirty="0"/>
              <a:t> συμπληρώνετε, την υπογράφετε και την </a:t>
            </a:r>
            <a:r>
              <a:rPr lang="el-GR" sz="2900" dirty="0" err="1"/>
              <a:t>σκανάρετε</a:t>
            </a:r>
            <a:r>
              <a:rPr lang="el-GR" sz="2900" dirty="0"/>
              <a:t>.</a:t>
            </a:r>
          </a:p>
          <a:p>
            <a:pPr algn="just"/>
            <a:endParaRPr lang="el-GR" sz="2900" dirty="0"/>
          </a:p>
          <a:p>
            <a:pPr algn="just"/>
            <a:r>
              <a:rPr lang="el-GR" sz="3800" dirty="0"/>
              <a:t>Αποθηκεύετε σε έναν φάκελο στον Υπολογιστή σας όλα τα παρακάτω δικαιολογητικά (όσα έχετε) :</a:t>
            </a:r>
          </a:p>
          <a:p>
            <a:pPr algn="just"/>
            <a:endParaRPr lang="el-GR" sz="3800" dirty="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l-GR" sz="3300" dirty="0"/>
              <a:t>Βεβαίωση από τη Γραμματεία ότι πληροίτε τις  προϋποθέσεις για πρακτική άσκηση </a:t>
            </a:r>
            <a:r>
              <a:rPr lang="el-GR" sz="3300" dirty="0">
                <a:solidFill>
                  <a:srgbClr val="C00000"/>
                </a:solidFill>
              </a:rPr>
              <a:t>(θα σας σταλεί ηλεκτρονικά από τη Γραμματεία, μετά την αίτηση που θα στείλετε)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 2"/>
              <a:buAutoNum type="arabicPeriod"/>
            </a:pPr>
            <a:r>
              <a:rPr lang="el-GR" sz="3300" dirty="0"/>
              <a:t>Αναλυτική βαθμολογία </a:t>
            </a:r>
            <a:r>
              <a:rPr lang="el-GR" sz="3300" dirty="0">
                <a:solidFill>
                  <a:srgbClr val="C00000"/>
                </a:solidFill>
              </a:rPr>
              <a:t>(θα σας σταλεί ηλεκτρονικά από την Γραμματεία μαζί με την Βεβαίωση).</a:t>
            </a:r>
          </a:p>
          <a:p>
            <a:pPr marL="514350" indent="-51435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l-GR" sz="3300" dirty="0"/>
          </a:p>
          <a:p>
            <a:pPr marL="514350" indent="-51435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3300" i="1" dirty="0">
                <a:hlinkClick r:id="rId3"/>
              </a:rPr>
              <a:t>ΕΣΠΑ_2_Βεβαίωση Εργοδότη για απασχόληση </a:t>
            </a:r>
            <a:r>
              <a:rPr lang="el-GR" sz="3300" i="1" dirty="0" err="1">
                <a:hlinkClick r:id="rId3"/>
              </a:rPr>
              <a:t>φοιτητή_πρώην</a:t>
            </a:r>
            <a:r>
              <a:rPr lang="el-GR" sz="3300" i="1" dirty="0">
                <a:hlinkClick r:id="rId3"/>
              </a:rPr>
              <a:t> ΤΕΙ new!!!.doc</a:t>
            </a:r>
            <a:endParaRPr lang="el-GR" sz="3300" i="1" dirty="0"/>
          </a:p>
          <a:p>
            <a:pPr marL="514350" indent="-51435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3600" i="1" dirty="0">
                <a:hlinkClick r:id="rId4"/>
              </a:rPr>
              <a:t>ΕΣΠΑ_3_Δήλωση Φορέα Απασχόλησης ΠΑ_</a:t>
            </a:r>
            <a:r>
              <a:rPr lang="en-US" sz="3600" i="1" dirty="0">
                <a:hlinkClick r:id="rId4"/>
              </a:rPr>
              <a:t>TMP</a:t>
            </a:r>
            <a:r>
              <a:rPr lang="el-GR" sz="3600" i="1" dirty="0">
                <a:hlinkClick r:id="rId4"/>
              </a:rPr>
              <a:t>.</a:t>
            </a:r>
            <a:r>
              <a:rPr lang="el-GR" sz="3600" i="1" dirty="0" err="1">
                <a:hlinkClick r:id="rId4"/>
              </a:rPr>
              <a:t>docx</a:t>
            </a:r>
            <a:r>
              <a:rPr lang="el-GR" sz="3600" i="1" dirty="0">
                <a:hlinkClick r:id="rId4"/>
              </a:rPr>
              <a:t> </a:t>
            </a:r>
            <a:endParaRPr lang="el-GR" sz="3600" i="1" dirty="0"/>
          </a:p>
          <a:p>
            <a:pPr marL="514350" indent="-51435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3300" i="1" dirty="0">
                <a:hlinkClick r:id="rId2"/>
              </a:rPr>
              <a:t>ΕΣΠΑ_6_Υπεύθυνη Δήλωση Προσωπικών </a:t>
            </a:r>
            <a:r>
              <a:rPr lang="el-GR" sz="3300" i="1" dirty="0" err="1">
                <a:hlinkClick r:id="rId2"/>
              </a:rPr>
              <a:t>Δεδομένων_ΔΙΠΑΕ</a:t>
            </a:r>
            <a:r>
              <a:rPr lang="el-GR" sz="3300" i="1" dirty="0">
                <a:hlinkClick r:id="rId2"/>
              </a:rPr>
              <a:t> new!!!.docx</a:t>
            </a:r>
            <a:endParaRPr lang="el-GR" sz="3300" i="1" dirty="0"/>
          </a:p>
          <a:p>
            <a:pPr algn="just"/>
            <a:endParaRPr lang="el-GR" sz="2800" dirty="0">
              <a:latin typeface="Book Antiqua" pitchFamily="18" charset="0"/>
            </a:endParaRPr>
          </a:p>
          <a:p>
            <a:pPr algn="just"/>
            <a:endParaRPr lang="el-GR" sz="2800" dirty="0">
              <a:latin typeface="Book Antiqua" pitchFamily="18" charset="0"/>
            </a:endParaRPr>
          </a:p>
          <a:p>
            <a:pPr algn="just"/>
            <a:endParaRPr lang="el-GR" sz="2800" dirty="0">
              <a:latin typeface="Book Antiqua" pitchFamily="18" charset="0"/>
            </a:endParaRPr>
          </a:p>
          <a:p>
            <a:pPr algn="just"/>
            <a:endParaRPr lang="el-GR" sz="2800" dirty="0">
              <a:latin typeface="Book Antiqua" pitchFamily="18" charset="0"/>
            </a:endParaRPr>
          </a:p>
          <a:p>
            <a:pPr algn="just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 anchor="ctr">
            <a:normAutofit/>
          </a:bodyPr>
          <a:lstStyle/>
          <a:p>
            <a:pPr algn="ctr"/>
            <a:r>
              <a:rPr lang="el-GR" sz="2700" dirty="0"/>
              <a:t>Πρώην Τμήμα Μηχανικών Πληροφορικής Τ.Ε. </a:t>
            </a:r>
            <a:br>
              <a:rPr lang="el-GR" sz="2700" dirty="0"/>
            </a:br>
            <a:r>
              <a:rPr lang="el-GR" sz="27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l-GR" sz="2800" dirty="0">
                <a:solidFill>
                  <a:srgbClr val="00B050"/>
                </a:solidFill>
                <a:latin typeface="Book Antiqua" pitchFamily="18" charset="0"/>
              </a:rPr>
              <a:t>Βήμα 4</a:t>
            </a:r>
            <a:r>
              <a:rPr lang="el-GR" sz="2800" baseline="30000" dirty="0">
                <a:solidFill>
                  <a:srgbClr val="00B050"/>
                </a:solidFill>
                <a:latin typeface="Book Antiqua" pitchFamily="18" charset="0"/>
              </a:rPr>
              <a:t>ο</a:t>
            </a:r>
            <a:r>
              <a:rPr lang="el-GR" sz="2800" dirty="0">
                <a:latin typeface="Book Antiqua" pitchFamily="18" charset="0"/>
              </a:rPr>
              <a:t>  :</a:t>
            </a:r>
          </a:p>
          <a:p>
            <a:pPr algn="just"/>
            <a:endParaRPr lang="el-GR" sz="2800" dirty="0">
              <a:latin typeface="Book Antiqua" pitchFamily="18" charset="0"/>
            </a:endParaRPr>
          </a:p>
          <a:p>
            <a:pPr algn="just"/>
            <a:r>
              <a:rPr lang="el-GR" sz="2800" b="1" dirty="0"/>
              <a:t>Συγκεντρώνετε</a:t>
            </a:r>
            <a:r>
              <a:rPr lang="el-GR" sz="2800" dirty="0"/>
              <a:t> (</a:t>
            </a:r>
            <a:r>
              <a:rPr lang="el-GR" sz="2800" b="1" dirty="0" err="1"/>
              <a:t>σκανάρετε</a:t>
            </a:r>
            <a:r>
              <a:rPr lang="el-GR" sz="2800" dirty="0"/>
              <a:t> αν χρειαστεί) και </a:t>
            </a:r>
            <a:r>
              <a:rPr lang="el-GR" sz="2800" b="1" dirty="0"/>
              <a:t>αποθηκεύετε</a:t>
            </a:r>
            <a:r>
              <a:rPr lang="el-GR" sz="2800" dirty="0"/>
              <a:t> στον ίδιο φάκελο στον Υπολογιστή σας τα παρακάτω δικαιολογητικά.</a:t>
            </a:r>
          </a:p>
          <a:p>
            <a:pPr algn="just"/>
            <a:endParaRPr lang="el-GR" sz="2800" dirty="0"/>
          </a:p>
          <a:p>
            <a:pPr marL="342900" indent="-342900">
              <a:buAutoNum type="arabicPeriod"/>
            </a:pPr>
            <a:r>
              <a:rPr lang="el-GR" dirty="0"/>
              <a:t>Βεβαίωση ΑΜΑ (εάν δεν έχετε, τη ζητάτε από κάποιο υποκατάστημα ΕΦΚΑ).</a:t>
            </a:r>
          </a:p>
          <a:p>
            <a:pPr marL="342900" indent="-342900">
              <a:buAutoNum type="arabicPeriod"/>
            </a:pPr>
            <a:r>
              <a:rPr lang="el-GR" dirty="0"/>
              <a:t>Βεβαίωση ΑΜΚΑ (την εκτυπώνετε από το </a:t>
            </a:r>
            <a:r>
              <a:rPr lang="en-US" dirty="0"/>
              <a:t>internet </a:t>
            </a:r>
            <a:r>
              <a:rPr lang="en-US" dirty="0">
                <a:hlinkClick r:id="rId2"/>
              </a:rPr>
              <a:t>www.amka.gr</a:t>
            </a:r>
            <a:r>
              <a:rPr lang="en-US" dirty="0"/>
              <a:t> )</a:t>
            </a:r>
            <a:r>
              <a:rPr lang="el-GR" dirty="0"/>
              <a:t>.</a:t>
            </a:r>
          </a:p>
          <a:p>
            <a:pPr marL="342900" indent="-342900" algn="just">
              <a:buFont typeface="Wingdings 2"/>
              <a:buAutoNum type="arabicPeriod"/>
            </a:pPr>
            <a:r>
              <a:rPr lang="el-GR" spc="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Φωτοτυπία ΙΒΑΝ Ηλεκτρονικού Βιβλιαρίου καταθέσεων  ή τ</a:t>
            </a:r>
            <a:r>
              <a:rPr lang="el-GR" dirty="0"/>
              <a:t>ην πρώτη σελίδα του Βιβλιάριου καταθέσεων Τράπεζας Πειραιώς (σε περίπτωση κοινού λογαριασμού, θα πρέπει να είστε το πρώτο όνομα).</a:t>
            </a:r>
          </a:p>
          <a:p>
            <a:pPr marL="342900" indent="-342900">
              <a:buFont typeface="Wingdings 2"/>
              <a:buAutoNum type="arabicPeriod"/>
            </a:pPr>
            <a:r>
              <a:rPr lang="el-GR" dirty="0"/>
              <a:t>Αστυνομική ταυτότητα</a:t>
            </a:r>
          </a:p>
          <a:p>
            <a:pPr marL="342900" indent="-342900">
              <a:buFont typeface="Wingdings 2"/>
              <a:buAutoNum type="arabicPeriod"/>
            </a:pPr>
            <a:r>
              <a:rPr lang="el-GR" dirty="0"/>
              <a:t>Ακαδημαϊκή ταυτότητα</a:t>
            </a:r>
          </a:p>
          <a:p>
            <a:pPr marL="342900" indent="-342900" algn="just">
              <a:buFont typeface="Wingdings 2"/>
              <a:buAutoNum type="arabicPeriod"/>
            </a:pPr>
            <a:r>
              <a:rPr lang="el-GR" spc="6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Προσωπικό Εκκαθαριστικό Εφορίας φορολογικού έτους 2022 (εφόσον υποβάλετε φορολογική δήλωση) ή Φωτοτυπία 1ης &amp; 4ης σελ. του Ε1_2022 των γονέων (σε περίπτωση που δεν υποβάλετε φορολογική δήλωση). 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 2"/>
              <a:buAutoNum type="arabicPeriod"/>
            </a:pPr>
            <a:r>
              <a:rPr lang="el-GR" u="sng" dirty="0"/>
              <a:t>Εάν έχετε</a:t>
            </a:r>
            <a:r>
              <a:rPr lang="el-GR" dirty="0"/>
              <a:t>, δικαιολογητικά </a:t>
            </a:r>
            <a:r>
              <a:rPr lang="el-GR" u="sng" dirty="0"/>
              <a:t>κοινωνικών κριτηρίων</a:t>
            </a:r>
            <a:r>
              <a:rPr lang="el-GR" dirty="0"/>
              <a:t>, όπως: πιστοποιητικό οικογενειακής κατάστασης, πιστοποιητικό πολυτεκνίας, </a:t>
            </a:r>
            <a:r>
              <a:rPr lang="el-GR" dirty="0" err="1"/>
              <a:t>διαζευκτήριο</a:t>
            </a:r>
            <a:r>
              <a:rPr lang="el-GR" dirty="0"/>
              <a:t> γονέων </a:t>
            </a:r>
            <a:r>
              <a:rPr lang="el-GR" dirty="0" err="1"/>
              <a:t>κ.λ.π</a:t>
            </a:r>
            <a:r>
              <a:rPr lang="el-GR" dirty="0"/>
              <a:t>..</a:t>
            </a:r>
          </a:p>
          <a:p>
            <a:pPr algn="just"/>
            <a:endParaRPr lang="el-GR" sz="2000" b="1" dirty="0">
              <a:latin typeface="Book Antiqua" pitchFamily="18" charset="0"/>
            </a:endParaRPr>
          </a:p>
          <a:p>
            <a:pPr algn="just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 anchor="ctr">
            <a:normAutofit/>
          </a:bodyPr>
          <a:lstStyle/>
          <a:p>
            <a:pPr algn="ctr"/>
            <a:r>
              <a:rPr lang="el-GR" sz="2400" dirty="0"/>
              <a:t>Πρώην Τμήμα Μηχανικών Πληροφορικής Τ.Ε. 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0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2400" dirty="0"/>
              <a:t>Εφόσον έχετε έτοιμα </a:t>
            </a:r>
            <a:r>
              <a:rPr lang="el-GR" sz="2400" b="1" u="sng" dirty="0"/>
              <a:t>ΟΛΑ</a:t>
            </a:r>
            <a:r>
              <a:rPr lang="el-GR" sz="2400" dirty="0"/>
              <a:t> τα προηγούμενα δικαιολογητικά (στον υπολογιστή σας), </a:t>
            </a:r>
          </a:p>
          <a:p>
            <a:pPr marL="0" indent="0" algn="ctr">
              <a:buNone/>
            </a:pPr>
            <a:r>
              <a:rPr lang="el-GR" sz="2400" dirty="0"/>
              <a:t>ξεκινάτε την </a:t>
            </a:r>
            <a:r>
              <a:rPr lang="el-GR" sz="2400" u="sng" dirty="0"/>
              <a:t>υποβολή</a:t>
            </a:r>
            <a:r>
              <a:rPr lang="el-GR" sz="2400" dirty="0"/>
              <a:t> της αίτησής σας </a:t>
            </a:r>
            <a:r>
              <a:rPr lang="el-GR" sz="2400" b="1" u="sng" dirty="0"/>
              <a:t>ηλεκτρονικά</a:t>
            </a:r>
            <a:r>
              <a:rPr lang="el-GR" sz="2400" dirty="0"/>
              <a:t> μέσω του συνδέσμου </a:t>
            </a:r>
          </a:p>
          <a:p>
            <a:pPr marL="0" indent="0" algn="ctr">
              <a:buNone/>
            </a:pPr>
            <a:r>
              <a:rPr lang="en-US" sz="2400" b="0" i="0" u="none" strike="noStrike" dirty="0">
                <a:solidFill>
                  <a:srgbClr val="333333"/>
                </a:solidFill>
                <a:effectLst/>
                <a:hlinkClick r:id="rId2"/>
              </a:rPr>
              <a:t>https://praktiki.ihu.gr/crm</a:t>
            </a:r>
            <a:endParaRPr lang="el-GR" sz="2400" b="0" i="0" u="none" strike="noStrike" dirty="0">
              <a:solidFill>
                <a:srgbClr val="333333"/>
              </a:solidFill>
              <a:effectLst/>
            </a:endParaRPr>
          </a:p>
          <a:p>
            <a:pPr marL="0" indent="0" algn="ctr">
              <a:buNone/>
            </a:pPr>
            <a:endParaRPr lang="el-GR" sz="2400" b="0" i="0" dirty="0">
              <a:solidFill>
                <a:srgbClr val="999999"/>
              </a:solidFill>
              <a:effectLst/>
            </a:endParaRPr>
          </a:p>
          <a:p>
            <a:pPr marL="0" indent="0" algn="ctr">
              <a:buNone/>
            </a:pPr>
            <a:r>
              <a:rPr lang="el-GR" sz="2400" dirty="0"/>
              <a:t>στον οποίο μπαίνετε με τους κωδικούς σας του </a:t>
            </a:r>
            <a:r>
              <a:rPr lang="fr-FR" sz="2400" b="1" dirty="0" err="1"/>
              <a:t>uniportal</a:t>
            </a:r>
            <a:endParaRPr lang="el-GR" sz="2400" b="1" dirty="0"/>
          </a:p>
          <a:p>
            <a:pPr marL="0" indent="0" algn="ctr">
              <a:buNone/>
            </a:pPr>
            <a:endParaRPr lang="el-GR" sz="2400" b="1" dirty="0"/>
          </a:p>
          <a:p>
            <a:pPr marL="0" indent="0" algn="ctr">
              <a:buNone/>
            </a:pPr>
            <a:r>
              <a:rPr lang="el-GR" sz="2400" b="1" dirty="0"/>
              <a:t>ΠΡΟΣΟΧΗ::: Το σύστημα σας επιτρέπει να συνδεθείτε ΜΟΝΟ αν η γραμματεία σας στείλει την ΒΕΒΑΙΩΣΗ ΠΡΑΚΤΙΚΗΣ ΑΣΚΗΣΗΣ και σας δώσει τη δυνατότητα (μέσω του </a:t>
            </a:r>
            <a:r>
              <a:rPr lang="en-US" sz="2400" b="1" dirty="0" err="1"/>
              <a:t>uniportal</a:t>
            </a:r>
            <a:r>
              <a:rPr lang="el-GR" sz="2400" b="1" dirty="0"/>
              <a:t>)</a:t>
            </a:r>
            <a:r>
              <a:rPr lang="en-US" sz="2400" b="1" dirty="0"/>
              <a:t> </a:t>
            </a:r>
            <a:r>
              <a:rPr lang="el-GR" sz="2400" b="1" dirty="0"/>
              <a:t>να έχετε το δικαίωμα να συνδεθείτε στην πλατφόρμα του ΕΣΠΑ</a:t>
            </a:r>
          </a:p>
          <a:p>
            <a:pPr marL="0" indent="0" algn="ctr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Πατώντας τον σύνδεσμο, βλέπετε την παρακάτω φόρμα</a:t>
            </a:r>
            <a:r>
              <a:rPr lang="el-GR" sz="2400" dirty="0"/>
              <a:t>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F6FC6"/>
      </a:hlink>
      <a:folHlink>
        <a:srgbClr val="0F6FC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13238</TotalTime>
  <Words>1758</Words>
  <Application>Microsoft Office PowerPoint</Application>
  <PresentationFormat>Προβολή στην οθόνη (4:3)</PresentationFormat>
  <Paragraphs>191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7" baseType="lpstr">
      <vt:lpstr>Book Antiqua</vt:lpstr>
      <vt:lpstr>Calibri</vt:lpstr>
      <vt:lpstr>Constantia</vt:lpstr>
      <vt:lpstr>Symbol</vt:lpstr>
      <vt:lpstr>Tahoma</vt:lpstr>
      <vt:lpstr>Times New Roman</vt:lpstr>
      <vt:lpstr>Verdana</vt:lpstr>
      <vt:lpstr>Wingdings 2</vt:lpstr>
      <vt:lpstr>Flow</vt:lpstr>
      <vt:lpstr>Τμήμα Μηχανικών Πληροφορικής και Ηλεκτρονικών Συστημάτων Σχολή Μηχανικών ΔΙ.ΠΑ.Ε.  Πρώην Τμήμα Μηχανικών Πληροφορικής Τ.Ε. Πρακτική Άσκηση μέσω Προγράμματος ΕΣΠΑ</vt:lpstr>
      <vt:lpstr>Πρώην Τμήμα Μηχανικών Πληροφορικής Τ.Ε. Πρακτική Άσκηση μέσω Προγράμματος ΕΣΠΑ</vt:lpstr>
      <vt:lpstr>Πρώην Τμήμα Μηχανικών Πληροφορικής Τ.Ε.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  <vt:lpstr>Πρώην Τμήμα Μηχανικών Πληροφορικής Τ.Ε.  Πρακτική Άσκηση μέσω Προγράμματος ΕΣΠΑ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Μηχανική Μάθηση Εισαγωγή</dc:title>
  <dc:creator>Kostas</dc:creator>
  <cp:lastModifiedBy>Θοδωρής Γουλιάνας</cp:lastModifiedBy>
  <cp:revision>440</cp:revision>
  <dcterms:created xsi:type="dcterms:W3CDTF">2013-11-26T14:03:27Z</dcterms:created>
  <dcterms:modified xsi:type="dcterms:W3CDTF">2023-10-23T21:09:37Z</dcterms:modified>
</cp:coreProperties>
</file>